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888" r:id="rId1"/>
  </p:sldMasterIdLst>
  <p:notesMasterIdLst>
    <p:notesMasterId r:id="rId35"/>
  </p:notesMasterIdLst>
  <p:sldIdLst>
    <p:sldId id="277" r:id="rId2"/>
    <p:sldId id="256" r:id="rId3"/>
    <p:sldId id="257" r:id="rId4"/>
    <p:sldId id="258" r:id="rId5"/>
    <p:sldId id="293" r:id="rId6"/>
    <p:sldId id="294" r:id="rId7"/>
    <p:sldId id="295" r:id="rId8"/>
    <p:sldId id="259" r:id="rId9"/>
    <p:sldId id="296" r:id="rId10"/>
    <p:sldId id="297" r:id="rId11"/>
    <p:sldId id="298" r:id="rId12"/>
    <p:sldId id="299" r:id="rId13"/>
    <p:sldId id="300" r:id="rId14"/>
    <p:sldId id="260" r:id="rId15"/>
    <p:sldId id="302" r:id="rId16"/>
    <p:sldId id="303" r:id="rId17"/>
    <p:sldId id="304" r:id="rId18"/>
    <p:sldId id="305" r:id="rId19"/>
    <p:sldId id="306" r:id="rId20"/>
    <p:sldId id="262" r:id="rId21"/>
    <p:sldId id="264" r:id="rId22"/>
    <p:sldId id="276" r:id="rId23"/>
    <p:sldId id="268" r:id="rId24"/>
    <p:sldId id="280" r:id="rId25"/>
    <p:sldId id="271" r:id="rId26"/>
    <p:sldId id="278" r:id="rId27"/>
    <p:sldId id="281" r:id="rId28"/>
    <p:sldId id="282" r:id="rId29"/>
    <p:sldId id="283" r:id="rId30"/>
    <p:sldId id="284" r:id="rId31"/>
    <p:sldId id="279" r:id="rId32"/>
    <p:sldId id="273" r:id="rId33"/>
    <p:sldId id="275" r:id="rId3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872BA-C026-4CBF-B2A0-84258F6BA91F}" type="datetimeFigureOut">
              <a:rPr lang="fr-FR" smtClean="0"/>
              <a:pPr/>
              <a:t>19/09/2017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8F0F0-AD78-46B2-B46A-570117F9B0B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5681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8F0F0-AD78-46B2-B46A-570117F9B0BA}" type="slidenum">
              <a:rPr lang="fr-FR" smtClean="0"/>
              <a:pPr/>
              <a:t>26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58612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B967-32A9-4195-951D-ADD14BE77361}" type="datetimeFigureOut">
              <a:rPr lang="fr-FR" smtClean="0"/>
              <a:pPr/>
              <a:t>19/09/2017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BDF0E03-231A-458E-90D7-7DD40421FCA7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B967-32A9-4195-951D-ADD14BE77361}" type="datetimeFigureOut">
              <a:rPr lang="fr-FR" smtClean="0"/>
              <a:pPr/>
              <a:t>19/09/2017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0E03-231A-458E-90D7-7DD40421FCA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B967-32A9-4195-951D-ADD14BE77361}" type="datetimeFigureOut">
              <a:rPr lang="fr-FR" smtClean="0"/>
              <a:pPr/>
              <a:t>19/09/2017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0E03-231A-458E-90D7-7DD40421FCA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B967-32A9-4195-951D-ADD14BE77361}" type="datetimeFigureOut">
              <a:rPr lang="fr-FR" smtClean="0"/>
              <a:pPr/>
              <a:t>19/09/2017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0E03-231A-458E-90D7-7DD40421FCA7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B967-32A9-4195-951D-ADD14BE77361}" type="datetimeFigureOut">
              <a:rPr lang="fr-FR" smtClean="0"/>
              <a:pPr/>
              <a:t>19/09/2017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DF0E03-231A-458E-90D7-7DD40421FCA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B967-32A9-4195-951D-ADD14BE77361}" type="datetimeFigureOut">
              <a:rPr lang="fr-FR" smtClean="0"/>
              <a:pPr/>
              <a:t>19/09/2017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0E03-231A-458E-90D7-7DD40421FCA7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B967-32A9-4195-951D-ADD14BE77361}" type="datetimeFigureOut">
              <a:rPr lang="fr-FR" smtClean="0"/>
              <a:pPr/>
              <a:t>19/09/2017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0E03-231A-458E-90D7-7DD40421FCA7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B967-32A9-4195-951D-ADD14BE77361}" type="datetimeFigureOut">
              <a:rPr lang="fr-FR" smtClean="0"/>
              <a:pPr/>
              <a:t>19/09/2017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0E03-231A-458E-90D7-7DD40421FCA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B967-32A9-4195-951D-ADD14BE77361}" type="datetimeFigureOut">
              <a:rPr lang="fr-FR" smtClean="0"/>
              <a:pPr/>
              <a:t>19/09/2017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0E03-231A-458E-90D7-7DD40421FCA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B967-32A9-4195-951D-ADD14BE77361}" type="datetimeFigureOut">
              <a:rPr lang="fr-FR" smtClean="0"/>
              <a:pPr/>
              <a:t>19/09/2017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F0E03-231A-458E-90D7-7DD40421FCA7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B967-32A9-4195-951D-ADD14BE77361}" type="datetimeFigureOut">
              <a:rPr lang="fr-FR" smtClean="0"/>
              <a:pPr/>
              <a:t>19/09/2017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DF0E03-231A-458E-90D7-7DD40421FCA7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DD6B967-32A9-4195-951D-ADD14BE77361}" type="datetimeFigureOut">
              <a:rPr lang="fr-FR" smtClean="0"/>
              <a:pPr/>
              <a:t>19/09/2017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BDF0E03-231A-458E-90D7-7DD40421FCA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ransition spd="med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D0050/modalites.htm" TargetMode="External"/><Relationship Id="rId2" Type="http://schemas.openxmlformats.org/officeDocument/2006/relationships/hyperlink" Target="http://eduscol.education.fr/D0050/LXTDEF01.ht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eduscol.education.fr/D0050/juridique.htm" TargetMode="External"/><Relationship Id="rId4" Type="http://schemas.openxmlformats.org/officeDocument/2006/relationships/hyperlink" Target="http://eduscol.education.fr/D0050/evaluation.htm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D0050/modalites.htm" TargetMode="External"/><Relationship Id="rId2" Type="http://schemas.openxmlformats.org/officeDocument/2006/relationships/hyperlink" Target="http://eduscol.education.fr/D0050/LXTDEF01.ht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eduscol.education.fr/D0050/juridique.htm" TargetMode="External"/><Relationship Id="rId4" Type="http://schemas.openxmlformats.org/officeDocument/2006/relationships/hyperlink" Target="http://eduscol.education.fr/D0050/evaluation.htm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D0050/modalites.htm" TargetMode="External"/><Relationship Id="rId2" Type="http://schemas.openxmlformats.org/officeDocument/2006/relationships/hyperlink" Target="http://eduscol.education.fr/D0050/LXTDEF01.htm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eduscol.education.fr/D0050/juridique.htm" TargetMode="External"/><Relationship Id="rId4" Type="http://schemas.openxmlformats.org/officeDocument/2006/relationships/hyperlink" Target="http://eduscol.education.fr/D0050/evaluation.htm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D0050/modalites.htm" TargetMode="External"/><Relationship Id="rId2" Type="http://schemas.openxmlformats.org/officeDocument/2006/relationships/hyperlink" Target="http://eduscol.education.fr/D0050/LXTDEF01.htm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eduscol.education.fr/D0050/juridique.htm" TargetMode="External"/><Relationship Id="rId4" Type="http://schemas.openxmlformats.org/officeDocument/2006/relationships/hyperlink" Target="http://eduscol.education.fr/D0050/evaluation.htm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D0050/modalites.htm" TargetMode="External"/><Relationship Id="rId2" Type="http://schemas.openxmlformats.org/officeDocument/2006/relationships/hyperlink" Target="http://eduscol.education.fr/D0050/LXTDEF01.htm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eduscol.education.fr/D0050/juridique.htm" TargetMode="External"/><Relationship Id="rId4" Type="http://schemas.openxmlformats.org/officeDocument/2006/relationships/hyperlink" Target="http://eduscol.education.fr/D0050/evaluation.htm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D0050/modalites.htm" TargetMode="External"/><Relationship Id="rId2" Type="http://schemas.openxmlformats.org/officeDocument/2006/relationships/hyperlink" Target="http://eduscol.education.fr/D0050/LXTDEF01.htm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eduscol.education.fr/D0050/juridique.htm" TargetMode="External"/><Relationship Id="rId4" Type="http://schemas.openxmlformats.org/officeDocument/2006/relationships/hyperlink" Target="http://eduscol.education.fr/D0050/evaluation.htm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D0050/modalites.htm" TargetMode="External"/><Relationship Id="rId2" Type="http://schemas.openxmlformats.org/officeDocument/2006/relationships/hyperlink" Target="http://eduscol.education.fr/D0050/LXTDEF01.htm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eduscol.education.fr/D0050/juridique.htm" TargetMode="External"/><Relationship Id="rId4" Type="http://schemas.openxmlformats.org/officeDocument/2006/relationships/hyperlink" Target="http://eduscol.education.fr/D0050/evaluation.htm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D0050/LXTDEF01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duscol.education.fr/D0050/juridique.htm" TargetMode="External"/><Relationship Id="rId5" Type="http://schemas.openxmlformats.org/officeDocument/2006/relationships/hyperlink" Target="http://eduscol.education.fr/D0050/evaluation.htm" TargetMode="External"/><Relationship Id="rId4" Type="http://schemas.openxmlformats.org/officeDocument/2006/relationships/hyperlink" Target="http://eduscol.education.fr/D0050/modalites.htm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D0050/modalites.htm" TargetMode="External"/><Relationship Id="rId2" Type="http://schemas.openxmlformats.org/officeDocument/2006/relationships/hyperlink" Target="http://eduscol.education.fr/D0050/LXTDEF01.htm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eduscol.education.fr/D0050/juridique.htm" TargetMode="External"/><Relationship Id="rId4" Type="http://schemas.openxmlformats.org/officeDocument/2006/relationships/hyperlink" Target="http://eduscol.education.fr/D0050/evaluation.htm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D0050/modalites.htm" TargetMode="External"/><Relationship Id="rId2" Type="http://schemas.openxmlformats.org/officeDocument/2006/relationships/hyperlink" Target="http://eduscol.education.fr/D0050/LXTDEF01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duscol.education.fr/D0050/juridique.htm" TargetMode="External"/><Relationship Id="rId5" Type="http://schemas.openxmlformats.org/officeDocument/2006/relationships/hyperlink" Target="http://eduscol.education.fr/D0050/evaluation.htm" TargetMode="External"/><Relationship Id="rId4" Type="http://schemas.openxmlformats.org/officeDocument/2006/relationships/hyperlink" Target="http://eduscol.education.fr/D0050/themes.htm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D0050/modalites.htm" TargetMode="External"/><Relationship Id="rId2" Type="http://schemas.openxmlformats.org/officeDocument/2006/relationships/hyperlink" Target="http://eduscol.education.fr/D0050/LXTDEF01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duscol.education.fr/D0050/juridique.htm" TargetMode="External"/><Relationship Id="rId5" Type="http://schemas.openxmlformats.org/officeDocument/2006/relationships/hyperlink" Target="http://eduscol.education.fr/D0050/evaluation.htm" TargetMode="External"/><Relationship Id="rId4" Type="http://schemas.openxmlformats.org/officeDocument/2006/relationships/hyperlink" Target="http://eduscol.education.fr/D0050/themes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D0050/modalites.htm" TargetMode="External"/><Relationship Id="rId2" Type="http://schemas.openxmlformats.org/officeDocument/2006/relationships/hyperlink" Target="http://eduscol.education.fr/D0050/LXTDEF01.ht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eduscol.education.fr/D0050/juridique.htm" TargetMode="External"/><Relationship Id="rId4" Type="http://schemas.openxmlformats.org/officeDocument/2006/relationships/hyperlink" Target="http://eduscol.education.fr/D0050/evaluation.htm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D0050/modalites.htm" TargetMode="External"/><Relationship Id="rId2" Type="http://schemas.openxmlformats.org/officeDocument/2006/relationships/hyperlink" Target="http://eduscol.education.fr/D0050/LXTDEF01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duscol.education.fr/D0050/juridique.htm" TargetMode="External"/><Relationship Id="rId5" Type="http://schemas.openxmlformats.org/officeDocument/2006/relationships/hyperlink" Target="http://eduscol.education.fr/D0050/evaluation.htm" TargetMode="External"/><Relationship Id="rId4" Type="http://schemas.openxmlformats.org/officeDocument/2006/relationships/hyperlink" Target="http://eduscol.education.fr/D0050/themes.htm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D0050/modalites.htm" TargetMode="External"/><Relationship Id="rId2" Type="http://schemas.openxmlformats.org/officeDocument/2006/relationships/hyperlink" Target="http://eduscol.education.fr/D0050/LXTDEF01.htm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eduscol.education.fr/D0050/juridique.htm" TargetMode="External"/><Relationship Id="rId4" Type="http://schemas.openxmlformats.org/officeDocument/2006/relationships/hyperlink" Target="http://eduscol.education.fr/D0050/evaluation.htm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D0050/modalites.htm" TargetMode="External"/><Relationship Id="rId2" Type="http://schemas.openxmlformats.org/officeDocument/2006/relationships/hyperlink" Target="http://eduscol.education.fr/D0050/LXTDEF01.htm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eduscol.education.fr/D0050/juridique.htm" TargetMode="External"/><Relationship Id="rId4" Type="http://schemas.openxmlformats.org/officeDocument/2006/relationships/hyperlink" Target="http://eduscol.education.fr/D0050/evaluation.htm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D0050/modalites.htm" TargetMode="External"/><Relationship Id="rId2" Type="http://schemas.openxmlformats.org/officeDocument/2006/relationships/hyperlink" Target="http://eduscol.education.fr/D0050/LXTDEF01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duscol.education.fr/D0050/juridique.htm" TargetMode="External"/><Relationship Id="rId5" Type="http://schemas.openxmlformats.org/officeDocument/2006/relationships/hyperlink" Target="http://eduscol.education.fr/D0050/LXTDOC01.htm" TargetMode="External"/><Relationship Id="rId4" Type="http://schemas.openxmlformats.org/officeDocument/2006/relationships/hyperlink" Target="http://eduscol.education.fr/D0050/evaluation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D0050/modalites.htm" TargetMode="External"/><Relationship Id="rId2" Type="http://schemas.openxmlformats.org/officeDocument/2006/relationships/hyperlink" Target="http://eduscol.education.fr/D0050/LXTDEF01.ht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eduscol.education.fr/D0050/juridique.htm" TargetMode="External"/><Relationship Id="rId4" Type="http://schemas.openxmlformats.org/officeDocument/2006/relationships/hyperlink" Target="http://eduscol.education.fr/D0050/evaluation.ht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D0050/modalites.htm" TargetMode="External"/><Relationship Id="rId2" Type="http://schemas.openxmlformats.org/officeDocument/2006/relationships/hyperlink" Target="http://eduscol.education.fr/D0050/LXTDEF01.htm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eduscol.education.fr/D0050/juridique.htm" TargetMode="External"/><Relationship Id="rId4" Type="http://schemas.openxmlformats.org/officeDocument/2006/relationships/hyperlink" Target="http://eduscol.education.fr/D0050/evaluation.ht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357158" y="2214554"/>
            <a:ext cx="8429684" cy="4143404"/>
          </a:xfrm>
          <a:prstGeom prst="rect">
            <a:avLst/>
          </a:prstGeom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97500" lnSpcReduction="10000"/>
          </a:bodyPr>
          <a:lstStyle/>
          <a:p>
            <a:pPr lvl="0">
              <a:spcBef>
                <a:spcPct val="0"/>
              </a:spcBef>
            </a:pPr>
            <a:r>
              <a:rPr lang="fr-FR" sz="9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T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RAVAUX</a:t>
            </a:r>
          </a:p>
          <a:p>
            <a:pPr lvl="0">
              <a:spcBef>
                <a:spcPct val="0"/>
              </a:spcBef>
            </a:pPr>
            <a:r>
              <a:rPr lang="fr-FR" sz="9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P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ERSONNELS</a:t>
            </a:r>
          </a:p>
          <a:p>
            <a:pPr lvl="0">
              <a:spcBef>
                <a:spcPct val="0"/>
              </a:spcBef>
            </a:pPr>
            <a:r>
              <a:rPr lang="fr-FR" sz="96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		E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NCADRÉS</a:t>
            </a:r>
            <a:endParaRPr kumimoji="0" lang="fr-FR" sz="3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43174" y="440462"/>
            <a:ext cx="3869008" cy="1631216"/>
          </a:xfrm>
          <a:prstGeom prst="rect">
            <a:avLst/>
          </a:prstGeom>
          <a:solidFill>
            <a:schemeClr val="bg2">
              <a:lumMod val="75000"/>
            </a:schemeClr>
          </a:solidFill>
          <a:ln w="571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pPr algn="ctr"/>
            <a:r>
              <a:rPr lang="fr-FR" sz="10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  P  E</a:t>
            </a:r>
            <a:endParaRPr lang="fr-FR" sz="1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285728"/>
            <a:ext cx="8429684" cy="64325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Une démarche</a:t>
            </a:r>
          </a:p>
          <a:p>
            <a:pPr algn="ctr"/>
            <a:r>
              <a:rPr lang="fr-FR" sz="36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2- PLURIDISCIPLINAIRE</a:t>
            </a:r>
          </a:p>
          <a:p>
            <a:pPr algn="ctr"/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fr-FR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DEUX DISCIPLINES à CHOISIR</a:t>
            </a:r>
          </a:p>
          <a:p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Exemples :</a:t>
            </a:r>
          </a:p>
          <a:p>
            <a:pPr algn="just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			PC	/	SVT</a:t>
            </a:r>
          </a:p>
          <a:p>
            <a:pPr algn="just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			PC	/	Français</a:t>
            </a:r>
          </a:p>
          <a:p>
            <a:pPr algn="just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			SVT	/	Maths…</a:t>
            </a:r>
          </a:p>
          <a:p>
            <a:pPr algn="ctr"/>
            <a:endParaRPr lang="fr-FR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Une matière scientifique obligatoirement si vous êtes en S par exemple.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1285860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TOUT TYPE DE PRODUCTION EST ENVISAGEABLE</a:t>
            </a:r>
            <a:endParaRPr lang="fr-FR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SI ELLE EST RÉALISTE ET SI POSSIBLE ORIGINALE.</a:t>
            </a:r>
          </a:p>
        </p:txBody>
      </p:sp>
      <p:sp>
        <p:nvSpPr>
          <p:cNvPr id="4" name="Rectangle 3"/>
          <p:cNvSpPr/>
          <p:nvPr/>
        </p:nvSpPr>
        <p:spPr>
          <a:xfrm>
            <a:off x="285720" y="2714620"/>
            <a:ext cx="24432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EXEMPLES</a:t>
            </a:r>
            <a:endParaRPr lang="fr-FR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8596" y="71414"/>
            <a:ext cx="82153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Une démarche</a:t>
            </a:r>
          </a:p>
          <a:p>
            <a:pPr lvl="0" algn="just"/>
            <a:r>
              <a:rPr lang="fr-FR" sz="2800" b="1" u="sng" spc="-15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3- CONDUISANT À UNE PRODUCTION CONCRÈTE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282" y="3357562"/>
            <a:ext cx="8501122" cy="33239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fr-F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MAQUETTE</a:t>
            </a:r>
            <a:endParaRPr lang="fr-FR" sz="28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EXPÉRIENCE SCIENTIFIQUE</a:t>
            </a:r>
            <a:endParaRPr lang="fr-FR" sz="28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VIDÉO / documentaire…</a:t>
            </a:r>
            <a:endParaRPr lang="fr-FR" sz="28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PAGES INTERNET</a:t>
            </a:r>
            <a:endParaRPr lang="fr-FR" sz="28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fr-FR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PANNEAUX…</a:t>
            </a:r>
            <a:endParaRPr lang="fr-FR" sz="28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1380731"/>
            <a:ext cx="8572560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LA DÉMARCHE COMPORTE 3 PHASES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1- LA RECHERCHE </a:t>
            </a:r>
          </a:p>
          <a:p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DÉGAGER UNE PREMIÈRE PROBLÉMATIQUE</a:t>
            </a:r>
          </a:p>
          <a:p>
            <a:pPr>
              <a:buFontTx/>
              <a:buChar char="-"/>
            </a:pPr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2- L’EXPLOITATION DE DOCUMENTS, DES EXPERIENCES, VISITES…</a:t>
            </a:r>
          </a:p>
          <a:p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AFFINER LA PROBLÉMATIQUE</a:t>
            </a:r>
          </a:p>
          <a:p>
            <a:pPr algn="ctr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DÉCIDER D’UNE PRODUCTION COHÉRENTE</a:t>
            </a:r>
          </a:p>
          <a:p>
            <a:endParaRPr lang="fr-FR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3- L’ÉLABORATION DE LA PRODUCTION </a:t>
            </a:r>
          </a:p>
        </p:txBody>
      </p:sp>
      <p:sp>
        <p:nvSpPr>
          <p:cNvPr id="3" name="Rectangle 2"/>
          <p:cNvSpPr/>
          <p:nvPr/>
        </p:nvSpPr>
        <p:spPr>
          <a:xfrm>
            <a:off x="285720" y="146616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Une démarche</a:t>
            </a:r>
          </a:p>
          <a:p>
            <a:pPr lvl="0" algn="ctr"/>
            <a:r>
              <a:rPr lang="fr-FR" sz="2400" b="1" u="sng" spc="-15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4- BASEE SUR UNE RECHERCHE DOCUMENTAIRE, EXPERIMENTALE ou AUTRE</a:t>
            </a:r>
            <a:r>
              <a:rPr lang="fr-FR" sz="2400" u="sng" spc="-15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214290"/>
            <a:ext cx="85725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Une démarche</a:t>
            </a:r>
          </a:p>
          <a:p>
            <a:pPr algn="ctr"/>
            <a:r>
              <a:rPr lang="fr-FR" sz="28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5- DONNANT LIEU À UNE ÉVALUATION</a:t>
            </a:r>
            <a:endParaRPr lang="fr-FR" sz="2800" u="sng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282" y="4286256"/>
            <a:ext cx="8501122" cy="23083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2- La 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lang="fr-FR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ACHEVÉE</a:t>
            </a:r>
          </a:p>
          <a:p>
            <a:pPr lvl="0" algn="just">
              <a:lnSpc>
                <a:spcPct val="150000"/>
              </a:lnSpc>
            </a:pP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3- La 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FICHE DE SYNTHESE</a:t>
            </a: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personnelle</a:t>
            </a:r>
          </a:p>
          <a:p>
            <a:pPr lvl="0" algn="just">
              <a:lnSpc>
                <a:spcPct val="150000"/>
              </a:lnSpc>
            </a:pPr>
            <a:endParaRPr lang="fr-FR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4- La 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PRÉSENTATION ORALE </a:t>
            </a:r>
            <a:r>
              <a:rPr lang="fr-FR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(5mn + 5mn par élève) </a:t>
            </a:r>
            <a:r>
              <a:rPr lang="fr-FR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sur 6 points</a:t>
            </a:r>
            <a:r>
              <a:rPr lang="fr-FR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24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282" y="1571612"/>
            <a:ext cx="8572560" cy="25853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1- Le </a:t>
            </a:r>
            <a:r>
              <a:rPr lang="fr-F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PARCOURS</a:t>
            </a:r>
            <a:r>
              <a:rPr lang="fr-FR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PROBLÉMATIQUE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		RECHERCHES ET EXPLOITATION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			RÉALISATION DE LA PRODUCTION</a:t>
            </a:r>
          </a:p>
          <a:p>
            <a:pPr>
              <a:lnSpc>
                <a:spcPct val="150000"/>
              </a:lnSpc>
            </a:pP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Noté </a:t>
            </a:r>
            <a:r>
              <a:rPr lang="fr-FR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sur 8 points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: démarche personnelle et investissement de 			        l’élève au cours des TPE.</a:t>
            </a:r>
          </a:p>
        </p:txBody>
      </p:sp>
      <p:sp>
        <p:nvSpPr>
          <p:cNvPr id="5" name="Rectangle 4"/>
          <p:cNvSpPr/>
          <p:nvPr/>
        </p:nvSpPr>
        <p:spPr>
          <a:xfrm>
            <a:off x="214282" y="1142984"/>
            <a:ext cx="46261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SONT ÉVALUÉS :</a:t>
            </a:r>
          </a:p>
        </p:txBody>
      </p:sp>
      <p:sp>
        <p:nvSpPr>
          <p:cNvPr id="6" name="Accolade fermante 5"/>
          <p:cNvSpPr/>
          <p:nvPr/>
        </p:nvSpPr>
        <p:spPr>
          <a:xfrm>
            <a:off x="6000760" y="4500570"/>
            <a:ext cx="357190" cy="9286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6500826" y="4429132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Noté </a:t>
            </a:r>
            <a:r>
              <a:rPr lang="fr-FR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sur 6 points </a:t>
            </a:r>
            <a:r>
              <a:rPr lang="fr-FR" dirty="0" smtClean="0"/>
              <a:t>par les évaluateurs de la présentation orale</a:t>
            </a:r>
            <a:endParaRPr lang="fr-F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3"/>
          <p:cNvSpPr txBox="1">
            <a:spLocks/>
          </p:cNvSpPr>
          <p:nvPr/>
        </p:nvSpPr>
        <p:spPr>
          <a:xfrm>
            <a:off x="3286116" y="71414"/>
            <a:ext cx="5786478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DÉFINITION ET ENJEUX 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14546" y="857232"/>
            <a:ext cx="6453234" cy="10464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ENJEUX :</a:t>
            </a:r>
          </a:p>
          <a:p>
            <a:endParaRPr lang="fr-FR" sz="1000" b="1" dirty="0" smtClean="0">
              <a:solidFill>
                <a:srgbClr val="AA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b="1" dirty="0" smtClean="0">
                <a:solidFill>
                  <a:srgbClr val="A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Les apports des TPE pour les élèves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   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2929496"/>
            <a:ext cx="8786874" cy="37856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1-SOLLICITER		2-FORMER		3-MOTIVER</a:t>
            </a:r>
            <a:r>
              <a:rPr kumimoji="0" lang="fr-FR" sz="24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4-MOBILISER		5-DÉCOUVRIR	6-PERCEVOIR</a:t>
            </a:r>
            <a:r>
              <a:rPr kumimoji="0" lang="fr-FR" sz="2400" b="0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7-SE CONFRONTER </a:t>
            </a:r>
            <a:endParaRPr kumimoji="0" lang="fr-FR" sz="2400" b="0" i="0" strike="noStrike" cap="none" normalizeH="0" baseline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8-DÉVELOPPER</a:t>
            </a:r>
            <a:endParaRPr kumimoji="0" lang="fr-FR" sz="2400" b="0" i="0" strike="noStrike" cap="none" normalizeH="0" baseline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9-ACQUÉRIR</a:t>
            </a:r>
            <a:endParaRPr kumimoji="0" lang="fr-FR" sz="2400" b="0" i="0" strike="noStrike" cap="none" normalizeH="0" baseline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2844" y="71414"/>
            <a:ext cx="19288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TPE : Définition et enjeux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Définition</a:t>
            </a:r>
          </a:p>
          <a:p>
            <a:pPr lvl="0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Apports pour les élèves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Mode d'emploi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Les thèmes 2016-2017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Évaluation au baccalauréat</a:t>
            </a:r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Statut juridique du TPE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28860" y="2016617"/>
            <a:ext cx="62865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 MOTS CLÉS</a:t>
            </a:r>
            <a:endParaRPr lang="fr-F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6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5720" y="285728"/>
            <a:ext cx="8572560" cy="569386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1- SOLLICITER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 CURIOSITÉ INTELLECTUELLE…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- UN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APPRENTISSAGE ACTIF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2- FORMER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L’ESPRIT CRITIQUE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3- MOTIVER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fr-FR" sz="28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GRÂCE AU CHOIX PERSONNEL DU SUJET.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5720" y="365499"/>
            <a:ext cx="8572560" cy="56323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4- 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MOBILISER 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ES SAVOIRS… DANS UNE PRODUCTION.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5- 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DÉCOUVRIR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ES LIENS ENTRE LES DEUX DISCIPLINES.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6- 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PERCEVOIR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 COHÉRENCE DES SAVOIRS SCOLAIRES.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5720" y="428604"/>
            <a:ext cx="8572560" cy="50783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7- </a:t>
            </a:r>
            <a:r>
              <a:rPr kumimoji="0" lang="fr-FR" sz="36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 CONFRONTER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3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3600" i="0" u="none" strike="noStrike" cap="none" normalizeH="0" dirty="0" smtClean="0">
              <a:ln>
                <a:noFill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3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3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L'ERREUR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3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3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3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 SURMONTER.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57158" y="71414"/>
            <a:ext cx="8572560" cy="37856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8- 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DÉVELOPPER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		</a:t>
            </a:r>
            <a:endParaRPr lang="fr-FR" sz="240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DE NOUVELLES CAPACITÉS		</a:t>
            </a:r>
            <a:endParaRPr lang="fr-FR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DE NOUVELLES COMPÉTENCES</a:t>
            </a:r>
            <a:r>
              <a:rPr kumimoji="0" lang="fr-F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PARCE QU’ELLES SERONT UTILES…	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A 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POURSUITE D'ÉTUDES		</a:t>
            </a:r>
            <a:endParaRPr kumimoji="0" lang="fr-FR" sz="2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A </a:t>
            </a:r>
            <a:r>
              <a:rPr kumimoji="0" lang="fr-FR" sz="24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 VIE SOCIALE et PROFESSIONNELLE</a:t>
            </a:r>
            <a:r>
              <a:rPr kumimoji="0" lang="fr-FR" sz="2400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endParaRPr kumimoji="0" lang="fr-FR" sz="2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7158" y="4214818"/>
            <a:ext cx="7929618" cy="23083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AUTONOMIE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TRAVAIL EN GROUPE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RECHERCHE DOCUMENTAIRE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ARGUMENTATION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spc="-1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MAÎTRISE DE L’OUTIL INFORMATIQUE ET D'INTERNET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EXPRESSION ORALE etc. 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85720" y="357166"/>
            <a:ext cx="8572560" cy="60016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9- ACQUÉRIR</a:t>
            </a:r>
            <a:r>
              <a:rPr kumimoji="0" lang="fr-F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4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CINQ MÉTHODES DE TRAVAIL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</a:t>
            </a:r>
            <a:endParaRPr kumimoji="0" lang="fr-FR" sz="240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4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1- UNE ÉLABORATION PROGRESSIVE DANS LE TEMPS</a:t>
            </a: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2- LE CHOIX STABILISÉ D'UNE PROBLÉMATIQUE</a:t>
            </a: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4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3- LE CHOIX D'UN SUPPORT ADAPTÉ POUR LA PRODUCTION</a:t>
            </a: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4- UNE PRÉSENTATION SYNTHÉTIQUE ÉCRITE</a:t>
            </a: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5- LE RESPECT D’UN ÉCHÉANCIER…</a:t>
            </a:r>
            <a:endParaRPr kumimoji="0" lang="fr-FR" sz="24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1500174"/>
            <a:ext cx="8286808" cy="2786082"/>
          </a:xfrm>
          <a:solidFill>
            <a:schemeClr val="bg1">
              <a:lumMod val="6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r>
              <a:rPr lang="fr-F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ÉPREUVE</a:t>
            </a:r>
            <a:r>
              <a:rPr lang="fr-F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ANTICIPÉE OBLIGATOIRE</a:t>
            </a:r>
            <a:endParaRPr lang="fr-FR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fr-FR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COEFFICIENT 2</a:t>
            </a:r>
          </a:p>
          <a:p>
            <a:pPr algn="l"/>
            <a:endParaRPr lang="fr-FR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POINTS SUPÉRIEURS À 10</a:t>
            </a:r>
            <a:endParaRPr lang="fr-FR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endParaRPr lang="fr-FR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429684" cy="857256"/>
          </a:xfrm>
          <a:ln w="381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 fontScale="90000"/>
          </a:bodyPr>
          <a:lstStyle/>
          <a:p>
            <a:r>
              <a:rPr lang="fr-FR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RAVAUX</a:t>
            </a:r>
            <a:r>
              <a:rPr lang="fr-FR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ERSONNELS</a:t>
            </a:r>
            <a:r>
              <a:rPr lang="fr-FR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NCADRÉS</a:t>
            </a:r>
            <a:endParaRPr lang="fr-FR" sz="3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0628" y="4037492"/>
            <a:ext cx="4000528" cy="2677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Définition et enjeux 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Mode d'emploi 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Les thèmes 2016-2017 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Évaluation au bac 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TPE et documentation 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Statut juridique du TPE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44" y="142852"/>
            <a:ext cx="19288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TPE : Définition et enjeux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Mode d'emploi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Les thèmes 2017-2018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Évaluation au baccalauréat</a:t>
            </a:r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Statut juridique du TPE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" name="Titre 3"/>
          <p:cNvSpPr txBox="1">
            <a:spLocks/>
          </p:cNvSpPr>
          <p:nvPr/>
        </p:nvSpPr>
        <p:spPr>
          <a:xfrm>
            <a:off x="3286116" y="71414"/>
            <a:ext cx="5786478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MODE D’EMPLOI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2976" y="3155952"/>
            <a:ext cx="7572428" cy="30469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lvl="0">
              <a:defRPr/>
            </a:pPr>
            <a:endParaRPr lang="fr-FR" sz="24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fr-FR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HORAIRES / CALENDRIER</a:t>
            </a:r>
          </a:p>
          <a:p>
            <a:pPr lvl="0">
              <a:defRPr/>
            </a:pPr>
            <a:endParaRPr lang="fr-FR" sz="24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fr-FR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ENCADREMENT</a:t>
            </a:r>
          </a:p>
          <a:p>
            <a:pPr lvl="0">
              <a:defRPr/>
            </a:pPr>
            <a:endParaRPr lang="fr-FR" sz="24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fr-FR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RÔLE DU CDI ET DES DOCUMENTALISTES</a:t>
            </a:r>
          </a:p>
          <a:p>
            <a:pPr lvl="0">
              <a:defRPr/>
            </a:pPr>
            <a:endParaRPr lang="fr-FR" sz="24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fr-FR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THÈMES, SUJETS, PRODUCTIONS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3"/>
          <p:cNvSpPr txBox="1">
            <a:spLocks/>
          </p:cNvSpPr>
          <p:nvPr/>
        </p:nvSpPr>
        <p:spPr>
          <a:xfrm>
            <a:off x="3286116" y="71414"/>
            <a:ext cx="5786478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MODE D’EMPLOI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2844" y="142852"/>
            <a:ext cx="192882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TPE : Définition et enjeux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Mode d'emploi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Horaires / Calendrier 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Encadrement 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Documentation 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Thèmes, Sujets, Productions </a:t>
            </a:r>
          </a:p>
          <a:p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Les thèmes 2017-2018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Évaluation au baccalauréat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Statut juridique du TPE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285984" y="1714488"/>
            <a:ext cx="6357950" cy="7694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4400" b="1" i="0" u="none" strike="noStrike" cap="none" normalizeH="0" baseline="0" dirty="0" smtClean="0">
                <a:ln>
                  <a:noFill/>
                </a:ln>
                <a:solidFill>
                  <a:srgbClr val="A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fr-FR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heures par semaine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14546" y="834078"/>
            <a:ext cx="4214842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A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Horaires / Calendrier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720" y="3286124"/>
            <a:ext cx="85725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fr-FR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Semaine du 11 Septembre:</a:t>
            </a:r>
            <a:r>
              <a:rPr lang="fr-FR" sz="32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fr-FR" sz="3200" i="1" dirty="0">
                <a:latin typeface="Times New Roman" pitchFamily="18" charset="0"/>
                <a:cs typeface="Times New Roman" pitchFamily="18" charset="0"/>
              </a:rPr>
              <a:t>Début des TPE</a:t>
            </a:r>
          </a:p>
          <a:p>
            <a:pPr fontAlgn="t"/>
            <a:r>
              <a:rPr lang="fr-FR" sz="32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3200" i="1" baseline="30000" dirty="0" smtClean="0">
                <a:latin typeface="Times New Roman" pitchFamily="18" charset="0"/>
                <a:cs typeface="Times New Roman" pitchFamily="18" charset="0"/>
              </a:rPr>
              <a:t>ère</a:t>
            </a:r>
            <a:r>
              <a:rPr lang="fr-FR" sz="3200" i="1" dirty="0" smtClean="0">
                <a:latin typeface="Times New Roman" pitchFamily="18" charset="0"/>
                <a:cs typeface="Times New Roman" pitchFamily="18" charset="0"/>
              </a:rPr>
              <a:t> séance : Présentation des TPE</a:t>
            </a:r>
          </a:p>
          <a:p>
            <a:pPr fontAlgn="t"/>
            <a:r>
              <a:rPr lang="fr-FR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Semaine du 15 </a:t>
            </a:r>
            <a:r>
              <a:rPr lang="fr-FR" sz="32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fr-FR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anvier : </a:t>
            </a:r>
            <a:r>
              <a:rPr lang="fr-FR" sz="3200" i="1" dirty="0" smtClean="0">
                <a:latin typeface="Times New Roman" pitchFamily="18" charset="0"/>
                <a:cs typeface="Times New Roman" pitchFamily="18" charset="0"/>
              </a:rPr>
              <a:t>Dernière séance des TPE</a:t>
            </a:r>
          </a:p>
          <a:p>
            <a:pPr fontAlgn="t"/>
            <a:r>
              <a:rPr lang="fr-FR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 février 2018 : </a:t>
            </a:r>
            <a:r>
              <a:rPr lang="fr-FR" sz="3200" i="1" dirty="0" smtClean="0">
                <a:latin typeface="Times New Roman" pitchFamily="18" charset="0"/>
                <a:cs typeface="Times New Roman" pitchFamily="18" charset="0"/>
              </a:rPr>
              <a:t>Rendus des fiches de synthèse et des productions</a:t>
            </a:r>
          </a:p>
          <a:p>
            <a:pPr fontAlgn="t"/>
            <a:r>
              <a:rPr lang="fr-FR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Lundi 19 Février:</a:t>
            </a:r>
            <a:r>
              <a:rPr lang="fr-FR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i="1" dirty="0" smtClean="0">
                <a:latin typeface="Times New Roman" pitchFamily="18" charset="0"/>
                <a:cs typeface="Times New Roman" pitchFamily="18" charset="0"/>
              </a:rPr>
              <a:t>Soutenance par groupe </a:t>
            </a:r>
          </a:p>
          <a:p>
            <a:pPr fontAlgn="t"/>
            <a:r>
              <a:rPr lang="fr-FR" sz="3200" i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(5 min par élèves+ 5min de 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uestions par élève)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3"/>
          <p:cNvSpPr txBox="1">
            <a:spLocks/>
          </p:cNvSpPr>
          <p:nvPr/>
        </p:nvSpPr>
        <p:spPr>
          <a:xfrm>
            <a:off x="3286116" y="71414"/>
            <a:ext cx="5786478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MODE D’EMPLOI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2844" y="142852"/>
            <a:ext cx="192882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TPE : Définition et enjeux</a:t>
            </a:r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Mode d'emploi</a:t>
            </a:r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t"/>
            <a:endParaRPr lang="fr-F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t"/>
            <a:endParaRPr lang="fr-F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Horaires / Calendrier </a:t>
            </a:r>
          </a:p>
          <a:p>
            <a:pPr fontAlgn="t"/>
            <a:endParaRPr lang="fr-F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Encadrement </a:t>
            </a:r>
          </a:p>
          <a:p>
            <a:pPr fontAlgn="t"/>
            <a:endParaRPr lang="fr-F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Documentation </a:t>
            </a:r>
          </a:p>
          <a:p>
            <a:pPr fontAlgn="t"/>
            <a:endParaRPr lang="fr-F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Thèmes, Sujets, Productions </a:t>
            </a:r>
          </a:p>
          <a:p>
            <a:endParaRPr lang="fr-F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Les thèmes 2017-2018 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Évaluation au baccalauréat</a:t>
            </a:r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Statut juridique du TPE</a:t>
            </a:r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2381837" y="928670"/>
            <a:ext cx="4118989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A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Encadrement des TPE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7422" y="1776606"/>
            <a:ext cx="6357982" cy="372409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Il permet d’éviter plusieurs dérives :</a:t>
            </a:r>
          </a:p>
          <a:p>
            <a:endParaRPr lang="fr-FR" sz="2800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 sujets mal délimités</a:t>
            </a:r>
          </a:p>
          <a:p>
            <a:endParaRPr lang="fr-FR" sz="1000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 absence de problématique</a:t>
            </a:r>
          </a:p>
          <a:p>
            <a:endParaRPr lang="fr-FR" sz="1000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 compilation inutile de documents</a:t>
            </a:r>
          </a:p>
          <a:p>
            <a:endParaRPr lang="fr-FR" sz="1000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 reprise d’anciens TPE</a:t>
            </a:r>
          </a:p>
          <a:p>
            <a:endParaRPr lang="fr-FR" sz="1000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 monodisciplinarité exagérée …</a:t>
            </a:r>
          </a:p>
        </p:txBody>
      </p:sp>
      <p:sp>
        <p:nvSpPr>
          <p:cNvPr id="7" name="Rectangle 6"/>
          <p:cNvSpPr/>
          <p:nvPr/>
        </p:nvSpPr>
        <p:spPr>
          <a:xfrm>
            <a:off x="428596" y="5643578"/>
            <a:ext cx="84296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Autant d’éléments qui peuvent être pénalisés.</a:t>
            </a:r>
            <a:endParaRPr lang="fr-FR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3"/>
          <p:cNvSpPr txBox="1">
            <a:spLocks/>
          </p:cNvSpPr>
          <p:nvPr/>
        </p:nvSpPr>
        <p:spPr>
          <a:xfrm>
            <a:off x="3286116" y="71414"/>
            <a:ext cx="5786478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MODE D’EMPLOI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2844" y="142852"/>
            <a:ext cx="192882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TPE : Définition et enjeux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Mode d'emploi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Horaires / Calendrier 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Encadrement 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Documentation 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Thèmes, Sujets, Productions </a:t>
            </a:r>
          </a:p>
          <a:p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Les thèmes 2017-2018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Évaluation au baccalauréat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Statut juridique du TPE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214546" y="2071678"/>
            <a:ext cx="6786610" cy="3477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1" i="0" u="sng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 RECHERCHE DOCUMENTAIRE </a:t>
            </a:r>
            <a:r>
              <a:rPr kumimoji="0" lang="fr-FR" sz="24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400" b="0" i="0" u="none" strike="noStrike" cap="none" spc="-150" normalizeH="0" baseline="0" dirty="0" smtClean="0">
              <a:ln>
                <a:noFill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spc="-1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…constitue	</a:t>
            </a:r>
            <a:r>
              <a:rPr lang="fr-FR" sz="2400" b="1" spc="-1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 MOYEN 	</a:t>
            </a:r>
            <a:r>
              <a:rPr lang="fr-FR" sz="2400" spc="-1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et… </a:t>
            </a:r>
            <a:r>
              <a:rPr lang="fr-FR" sz="2400" b="1" spc="-1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UNE ÉTAPE</a:t>
            </a:r>
            <a:r>
              <a:rPr lang="fr-FR" sz="2400" spc="-1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spc="-1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spc="-1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POUR</a:t>
            </a:r>
            <a:r>
              <a:rPr lang="fr-FR" sz="2800" b="1" spc="-1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RÉALISER UNE PRODUCTION.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400" spc="-15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400" spc="-15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2400" spc="-1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…elle </a:t>
            </a:r>
            <a:r>
              <a:rPr kumimoji="0" lang="fr-FR" sz="2400" b="0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n’est … ni l’objectif… ni le centre des TPE</a:t>
            </a:r>
            <a:r>
              <a:rPr lang="fr-FR" sz="2400" spc="-1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5984" y="834078"/>
            <a:ext cx="642942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AA0000"/>
                </a:solidFill>
                <a:latin typeface="Times New Roman" pitchFamily="18" charset="0"/>
                <a:cs typeface="Times New Roman" pitchFamily="18" charset="0"/>
              </a:rPr>
              <a:t>Documentation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8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3"/>
          <p:cNvSpPr txBox="1">
            <a:spLocks/>
          </p:cNvSpPr>
          <p:nvPr/>
        </p:nvSpPr>
        <p:spPr>
          <a:xfrm>
            <a:off x="3286116" y="71414"/>
            <a:ext cx="5786478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MODE D’EMPLOI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2844" y="142852"/>
            <a:ext cx="192882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TPE : Définition et enjeux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Mode d'emploi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Horaires / Calendrier 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Encadrement 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Documentation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Thèmes, Sujets, Productions </a:t>
            </a:r>
          </a:p>
          <a:p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Les thèmes </a:t>
            </a:r>
            <a:r>
              <a:rPr lang="fr-FR" sz="1200" dirty="0">
                <a:latin typeface="Times New Roman" pitchFamily="18" charset="0"/>
                <a:cs typeface="Times New Roman" pitchFamily="18" charset="0"/>
              </a:rPr>
              <a:t>2017-2018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Évaluation au baccalauréat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Statut juridique du TPE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14546" y="2307449"/>
            <a:ext cx="6715172" cy="25545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14283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3200" b="0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Pour la série S 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3200" spc="-150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3200" b="0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fr-FR" sz="3200" spc="-1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fr-FR" sz="3200" b="0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thèmes nationaux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3200" spc="-1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dont 	3 </a:t>
            </a:r>
            <a:r>
              <a:rPr kumimoji="0" lang="fr-FR" sz="3200" b="0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thèmes communs aux L ,</a:t>
            </a:r>
            <a:r>
              <a:rPr kumimoji="0" lang="fr-FR" sz="3200" b="0" i="0" u="none" strike="noStrike" cap="none" spc="-150" normalizeH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S, 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3200" spc="-15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	3 </a:t>
            </a:r>
            <a:r>
              <a:rPr kumimoji="0" lang="fr-FR" sz="3200" b="0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thèmes spécifiques</a:t>
            </a:r>
          </a:p>
        </p:txBody>
      </p:sp>
      <p:sp>
        <p:nvSpPr>
          <p:cNvPr id="5" name="Rectangle 4"/>
          <p:cNvSpPr/>
          <p:nvPr/>
        </p:nvSpPr>
        <p:spPr>
          <a:xfrm>
            <a:off x="2482850" y="905516"/>
            <a:ext cx="530386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A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Thèmes, Sujets, Productions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14546" y="1571612"/>
            <a:ext cx="17235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Thèmes</a:t>
            </a:r>
            <a:endParaRPr lang="fr-F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3"/>
          <p:cNvSpPr txBox="1">
            <a:spLocks/>
          </p:cNvSpPr>
          <p:nvPr/>
        </p:nvSpPr>
        <p:spPr>
          <a:xfrm>
            <a:off x="3203848" y="142852"/>
            <a:ext cx="5786478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LES THEMES 2017-2018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2844" y="142852"/>
            <a:ext cx="19288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TPE : Définition et enjeux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Mode d'emploi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Les thèmes 2017-2018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Évaluation au baccalauréat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Statut juridique du TPE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1554216"/>
              </p:ext>
            </p:extLst>
          </p:nvPr>
        </p:nvGraphicFramePr>
        <p:xfrm>
          <a:off x="1547664" y="1447800"/>
          <a:ext cx="6624736" cy="4645495"/>
        </p:xfrm>
        <a:graphic>
          <a:graphicData uri="http://schemas.openxmlformats.org/drawingml/2006/table">
            <a:tbl>
              <a:tblPr/>
              <a:tblGrid>
                <a:gridCol w="1656184"/>
                <a:gridCol w="1656184"/>
                <a:gridCol w="1656184"/>
                <a:gridCol w="1656184"/>
              </a:tblGrid>
              <a:tr h="929099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effectLst/>
                        </a:rPr>
                        <a:t/>
                      </a:r>
                      <a:br>
                        <a:rPr lang="fr-FR" sz="1800" b="1" dirty="0">
                          <a:effectLst/>
                        </a:rPr>
                      </a:br>
                      <a:endParaRPr lang="fr-FR" sz="1800" dirty="0">
                        <a:effectLst/>
                      </a:endParaRPr>
                    </a:p>
                  </a:txBody>
                  <a:tcPr marL="20141" marR="20141" marT="8056" marB="8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D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dirty="0" smtClean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effectLst/>
                        </a:rPr>
                        <a:t>Série ES</a:t>
                      </a:r>
                    </a:p>
                    <a:p>
                      <a:pPr algn="ctr"/>
                      <a:endParaRPr lang="fr-FR" sz="1800" b="1" dirty="0">
                        <a:effectLst/>
                      </a:endParaRPr>
                    </a:p>
                  </a:txBody>
                  <a:tcPr marL="20141" marR="20141" marT="8056" marB="8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b="1" dirty="0" smtClean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effectLst/>
                        </a:rPr>
                        <a:t>Série L</a:t>
                      </a:r>
                    </a:p>
                    <a:p>
                      <a:pPr algn="ctr"/>
                      <a:endParaRPr lang="fr-FR" sz="1800" b="1" dirty="0">
                        <a:effectLst/>
                      </a:endParaRPr>
                    </a:p>
                  </a:txBody>
                  <a:tcPr marL="20141" marR="20141" marT="8056" marB="8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effectLst/>
                        </a:rPr>
                        <a:t>Série</a:t>
                      </a:r>
                      <a:r>
                        <a:rPr lang="fr-FR" sz="1800" b="1" baseline="0" dirty="0" smtClean="0">
                          <a:effectLst/>
                        </a:rPr>
                        <a:t> S </a:t>
                      </a:r>
                      <a:endParaRPr lang="fr-FR" sz="1800" b="1" dirty="0" smtClean="0">
                        <a:effectLst/>
                      </a:endParaRPr>
                    </a:p>
                  </a:txBody>
                  <a:tcPr marL="38671" marR="38671" marT="19335" marB="193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929099">
                <a:tc>
                  <a:txBody>
                    <a:bodyPr/>
                    <a:lstStyle/>
                    <a:p>
                      <a:pPr algn="ctr"/>
                      <a:r>
                        <a:rPr lang="fr-FR" sz="1800" b="1">
                          <a:effectLst/>
                        </a:rPr>
                        <a:t>Thèmes communs</a:t>
                      </a:r>
                      <a:endParaRPr lang="fr-FR" sz="1800">
                        <a:effectLst/>
                      </a:endParaRPr>
                    </a:p>
                  </a:txBody>
                  <a:tcPr marL="20141" marR="20141" marT="8056" marB="8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solidFill>
                            <a:srgbClr val="474747"/>
                          </a:solidFill>
                          <a:effectLst/>
                        </a:rPr>
                        <a:t>Agir pour son avenir</a:t>
                      </a:r>
                      <a:endParaRPr lang="fr-FR" sz="1800" dirty="0">
                        <a:solidFill>
                          <a:srgbClr val="474747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fr-FR" sz="1800" dirty="0">
                          <a:solidFill>
                            <a:srgbClr val="474747"/>
                          </a:solidFill>
                          <a:effectLst/>
                        </a:rPr>
                        <a:t>L'aléatoire, l'insolite, le prévisible</a:t>
                      </a:r>
                    </a:p>
                    <a:p>
                      <a:pPr algn="ctr"/>
                      <a:r>
                        <a:rPr lang="fr-FR" sz="1800" dirty="0">
                          <a:solidFill>
                            <a:srgbClr val="474747"/>
                          </a:solidFill>
                          <a:effectLst/>
                        </a:rPr>
                        <a:t>Individuel et collectif</a:t>
                      </a:r>
                    </a:p>
                  </a:txBody>
                  <a:tcPr marL="20141" marR="20141" marT="8056" marB="8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929099">
                <a:tc rowSpan="3">
                  <a:txBody>
                    <a:bodyPr/>
                    <a:lstStyle/>
                    <a:p>
                      <a:pPr algn="ctr"/>
                      <a:r>
                        <a:rPr lang="fr-FR" sz="1800" b="1">
                          <a:solidFill>
                            <a:srgbClr val="474747"/>
                          </a:solidFill>
                          <a:effectLst/>
                        </a:rPr>
                        <a:t>Thèmes spécifiques</a:t>
                      </a:r>
                      <a:endParaRPr lang="fr-FR" sz="1800">
                        <a:solidFill>
                          <a:srgbClr val="474747"/>
                        </a:solidFill>
                        <a:effectLst/>
                      </a:endParaRPr>
                    </a:p>
                  </a:txBody>
                  <a:tcPr marL="20141" marR="20141" marT="8056" marB="8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CD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effectLst/>
                        </a:rPr>
                        <a:t>La mondialisation</a:t>
                      </a:r>
                      <a:endParaRPr lang="fr-FR" sz="1800" dirty="0">
                        <a:effectLst/>
                      </a:endParaRPr>
                    </a:p>
                  </a:txBody>
                  <a:tcPr marL="20141" marR="20141" marT="8056" marB="8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effectLst/>
                        </a:rPr>
                        <a:t>Frontière(s)</a:t>
                      </a:r>
                      <a:endParaRPr lang="fr-FR" sz="1800" dirty="0">
                        <a:effectLst/>
                      </a:endParaRPr>
                    </a:p>
                  </a:txBody>
                  <a:tcPr marL="20141" marR="20141" marT="8056" marB="8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>
                          <a:effectLst/>
                        </a:rPr>
                        <a:t>Transports et transferts</a:t>
                      </a:r>
                      <a:endParaRPr lang="fr-FR" sz="1800" dirty="0">
                        <a:effectLst/>
                      </a:endParaRPr>
                    </a:p>
                  </a:txBody>
                  <a:tcPr marL="20141" marR="20141" marT="8056" marB="8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9290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effectLst/>
                        </a:rPr>
                        <a:t>Les inégalités</a:t>
                      </a:r>
                    </a:p>
                  </a:txBody>
                  <a:tcPr marL="20141" marR="20141" marT="8056" marB="8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effectLst/>
                        </a:rPr>
                        <a:t>Le jeu</a:t>
                      </a:r>
                    </a:p>
                  </a:txBody>
                  <a:tcPr marL="20141" marR="20141" marT="8056" marB="8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effectLst/>
                        </a:rPr>
                        <a:t>Structures</a:t>
                      </a:r>
                    </a:p>
                  </a:txBody>
                  <a:tcPr marL="20141" marR="20141" marT="8056" marB="8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92909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effectLst/>
                        </a:rPr>
                        <a:t>L'argent</a:t>
                      </a:r>
                    </a:p>
                  </a:txBody>
                  <a:tcPr marL="20141" marR="20141" marT="8056" marB="8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effectLst/>
                        </a:rPr>
                        <a:t>Lumière, lumières</a:t>
                      </a:r>
                    </a:p>
                  </a:txBody>
                  <a:tcPr marL="20141" marR="20141" marT="8056" marB="8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>
                          <a:effectLst/>
                        </a:rPr>
                        <a:t>Matière et forme</a:t>
                      </a:r>
                    </a:p>
                  </a:txBody>
                  <a:tcPr marL="20141" marR="20141" marT="8056" marB="80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3"/>
          <p:cNvSpPr txBox="1">
            <a:spLocks/>
          </p:cNvSpPr>
          <p:nvPr/>
        </p:nvSpPr>
        <p:spPr>
          <a:xfrm>
            <a:off x="3099455" y="71414"/>
            <a:ext cx="5973139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MODE D’EMPLOI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624" y="142852"/>
            <a:ext cx="199104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TPE : Définition et enjeux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Mode d'emploi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Horaires / Calendrier 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Encadrement 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Documentation 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Thèmes, Sujets, Productions </a:t>
            </a:r>
          </a:p>
          <a:p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Les thèmes 2017-2018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Évaluation au baccalauréat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Statut juridique du TPE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3108" y="3000372"/>
            <a:ext cx="6858048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14283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latin typeface="Times New Roman" pitchFamily="18" charset="0"/>
                <a:cs typeface="Times New Roman" pitchFamily="18" charset="0"/>
              </a:rPr>
              <a:t>Ils sont 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latin typeface="Times New Roman" pitchFamily="18" charset="0"/>
                <a:cs typeface="Times New Roman" pitchFamily="18" charset="0"/>
              </a:rPr>
              <a:t>définis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latin typeface="Times New Roman" pitchFamily="18" charset="0"/>
                <a:cs typeface="Times New Roman" pitchFamily="18" charset="0"/>
              </a:rPr>
              <a:t> d'un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COMMUN ACCORD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Rectangle 7"/>
          <p:cNvSpPr/>
          <p:nvPr/>
        </p:nvSpPr>
        <p:spPr>
          <a:xfrm>
            <a:off x="2090278" y="1571612"/>
            <a:ext cx="39766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Choix des sujets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4764" y="5046661"/>
            <a:ext cx="8824954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… EN FONCTION D’EXIGENCES PRÉCISES :</a:t>
            </a:r>
          </a:p>
        </p:txBody>
      </p:sp>
      <p:sp>
        <p:nvSpPr>
          <p:cNvPr id="10" name="Rectangle 9"/>
          <p:cNvSpPr/>
          <p:nvPr/>
        </p:nvSpPr>
        <p:spPr>
          <a:xfrm>
            <a:off x="71406" y="3977350"/>
            <a:ext cx="8858312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… ENTRE LES 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ÉLÈVES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ET LEURS 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PROFESSEURS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71868" y="6000768"/>
            <a:ext cx="5429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i="1" dirty="0" smtClean="0">
                <a:latin typeface="Times New Roman" pitchFamily="18" charset="0"/>
                <a:cs typeface="Times New Roman" pitchFamily="18" charset="0"/>
              </a:rPr>
              <a:t>Quelles sont ces exigences 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82850" y="905516"/>
            <a:ext cx="530386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AA0000"/>
                </a:solidFill>
                <a:latin typeface="Times New Roman" pitchFamily="18" charset="0"/>
                <a:cs typeface="Times New Roman" pitchFamily="18" charset="0"/>
              </a:rPr>
              <a:t> Thèmes, Sujets, Productions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3"/>
          <p:cNvSpPr txBox="1">
            <a:spLocks/>
          </p:cNvSpPr>
          <p:nvPr/>
        </p:nvSpPr>
        <p:spPr>
          <a:xfrm>
            <a:off x="3286116" y="71414"/>
            <a:ext cx="5786478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MODE D’EMPLOI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2844" y="142852"/>
            <a:ext cx="192882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TPE : Définition et enjeux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Mode d'emploi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Horaires / Calendrier 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Encadrement 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Rôle du CDI et des documentalistes 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Thèmes, Sujets, Productions </a:t>
            </a:r>
          </a:p>
          <a:p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Les thèmes 2017-2018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Évaluation au baccalauréat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Statut juridique du TPE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2428860" y="857232"/>
            <a:ext cx="530386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AA0000"/>
                </a:solidFill>
                <a:latin typeface="Times New Roman" pitchFamily="18" charset="0"/>
                <a:cs typeface="Times New Roman" pitchFamily="18" charset="0"/>
              </a:rPr>
              <a:t> Thèmes, Sujets, Productions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0100" y="4214818"/>
            <a:ext cx="7429552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LE SUJET DOIT ÊTRE EN LIEN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AVEC UN DES THÈMES NATIONAUX.</a:t>
            </a:r>
          </a:p>
        </p:txBody>
      </p:sp>
      <p:sp>
        <p:nvSpPr>
          <p:cNvPr id="8" name="Rectangle 7"/>
          <p:cNvSpPr/>
          <p:nvPr/>
        </p:nvSpPr>
        <p:spPr>
          <a:xfrm>
            <a:off x="2090278" y="1571612"/>
            <a:ext cx="39766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Choix des sujets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86512" y="1946308"/>
            <a:ext cx="271464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3000" b="1" baseline="30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ère</a:t>
            </a:r>
            <a:r>
              <a:rPr lang="fr-FR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Exigence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3"/>
          <p:cNvSpPr txBox="1">
            <a:spLocks/>
          </p:cNvSpPr>
          <p:nvPr/>
        </p:nvSpPr>
        <p:spPr>
          <a:xfrm>
            <a:off x="3286116" y="71414"/>
            <a:ext cx="5786478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MODE D’EMPLOI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2844" y="142852"/>
            <a:ext cx="192882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TPE : Définition et enjeux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Mode d'emploi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Horaires / Calendrier 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Encadrement 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Rôle du CDI et des documentalistes 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Thèmes, Sujets, Productions </a:t>
            </a:r>
          </a:p>
          <a:p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Les thèmes 2017-2018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Évaluation au baccalauréat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Statut juridique du TPE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57158" y="5643578"/>
            <a:ext cx="8572560" cy="5539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14283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3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Sera </a:t>
            </a:r>
            <a:r>
              <a:rPr kumimoji="0" lang="fr-FR" sz="3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EXIGÉE PAR LES ENSEIGNANTS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2482850" y="905516"/>
            <a:ext cx="530386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AA0000"/>
                </a:solidFill>
                <a:latin typeface="Times New Roman" pitchFamily="18" charset="0"/>
                <a:cs typeface="Times New Roman" pitchFamily="18" charset="0"/>
              </a:rPr>
              <a:t> Thèmes, Sujets, Productions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90278" y="1571612"/>
            <a:ext cx="39766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Choix des sujets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00298" y="2500306"/>
            <a:ext cx="3994172" cy="5539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3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L’ADAPTATION :</a:t>
            </a:r>
          </a:p>
        </p:txBody>
      </p:sp>
      <p:sp>
        <p:nvSpPr>
          <p:cNvPr id="9" name="Rectangle 8"/>
          <p:cNvSpPr/>
          <p:nvPr/>
        </p:nvSpPr>
        <p:spPr>
          <a:xfrm>
            <a:off x="2143108" y="3303630"/>
            <a:ext cx="4714908" cy="5539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fr-FR" sz="3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AUX CONNAISSANCES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43108" y="4018010"/>
            <a:ext cx="4714908" cy="5539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fr-FR" sz="3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AUX COMPETENCES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5786" y="4875266"/>
            <a:ext cx="71438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fr-FR" sz="30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INCLUSES DANS LE PROGRAMME</a:t>
            </a:r>
            <a:endParaRPr lang="fr-FR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86512" y="1785926"/>
            <a:ext cx="271464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000" b="1" baseline="30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Exigence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3"/>
          <p:cNvSpPr txBox="1">
            <a:spLocks/>
          </p:cNvSpPr>
          <p:nvPr/>
        </p:nvSpPr>
        <p:spPr>
          <a:xfrm>
            <a:off x="3286116" y="71414"/>
            <a:ext cx="5786478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MODE D’EMPLOI</a:t>
            </a:r>
            <a:endParaRPr kumimoji="0" lang="fr-FR" sz="28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2844" y="142852"/>
            <a:ext cx="192882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TPE : Définition et enjeux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Mode d'emploi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Horaires / Calendrier 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Encadrement 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Documentation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Thèmes, Sujets, Productions </a:t>
            </a:r>
          </a:p>
          <a:p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Les thèmes 2017-2018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Évaluation au baccalauréat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Statut juridique du TPE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86016" y="2359406"/>
            <a:ext cx="6286512" cy="15696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14283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Tout TPE </a:t>
            </a:r>
            <a:r>
              <a:rPr lang="fr-FR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 doit partir d’un QUESTIONNEMENT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 doit dégager une PROBLÉMATIQUE </a:t>
            </a:r>
          </a:p>
        </p:txBody>
      </p:sp>
      <p:sp>
        <p:nvSpPr>
          <p:cNvPr id="5" name="Rectangle 4"/>
          <p:cNvSpPr/>
          <p:nvPr/>
        </p:nvSpPr>
        <p:spPr>
          <a:xfrm>
            <a:off x="2482850" y="905516"/>
            <a:ext cx="530386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AA0000"/>
                </a:solidFill>
                <a:latin typeface="Times New Roman" pitchFamily="18" charset="0"/>
                <a:cs typeface="Times New Roman" pitchFamily="18" charset="0"/>
              </a:rPr>
              <a:t> Thèmes, Sujets, Productions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85852" y="4048788"/>
            <a:ext cx="21431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Pourquoi ?</a:t>
            </a:r>
            <a:r>
              <a:rPr lang="fr-FR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2" y="4633280"/>
            <a:ext cx="8786874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r>
              <a:rPr lang="fr-FR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Pour éviter diverses dérives :</a:t>
            </a:r>
          </a:p>
          <a:p>
            <a:endParaRPr lang="fr-FR" sz="24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 compilation de documents</a:t>
            </a:r>
          </a:p>
          <a:p>
            <a:r>
              <a:rPr lang="fr-FR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 restitution sans s’approprier les connaissances</a:t>
            </a:r>
          </a:p>
          <a:p>
            <a:r>
              <a:rPr lang="fr-FR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 pas de questionnement personnel… pas de problème…</a:t>
            </a:r>
            <a:endParaRPr lang="fr-FR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38468" y="1571612"/>
            <a:ext cx="39766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Choix des sujets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86512" y="1714488"/>
            <a:ext cx="271464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3000" b="1" baseline="30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3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Exigence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1357290" y="3500438"/>
            <a:ext cx="6400800" cy="2571768"/>
          </a:xfrm>
          <a:solidFill>
            <a:schemeClr val="bg1">
              <a:lumMod val="85000"/>
            </a:schemeClr>
          </a:solidFill>
          <a:ln w="127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/>
          </a:bodyPr>
          <a:lstStyle/>
          <a:p>
            <a:pPr algn="l"/>
            <a:r>
              <a:rPr lang="fr-F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Définition</a:t>
            </a:r>
          </a:p>
          <a:p>
            <a:pPr algn="l"/>
            <a:endParaRPr lang="fr-FR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fr-F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Apports pour les élèves</a:t>
            </a:r>
          </a:p>
        </p:txBody>
      </p:sp>
      <p:sp>
        <p:nvSpPr>
          <p:cNvPr id="7" name="Titre 3"/>
          <p:cNvSpPr txBox="1">
            <a:spLocks/>
          </p:cNvSpPr>
          <p:nvPr/>
        </p:nvSpPr>
        <p:spPr>
          <a:xfrm>
            <a:off x="3286116" y="71414"/>
            <a:ext cx="4857784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DÉFINITION ET ENJEUX 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5720" y="142852"/>
            <a:ext cx="19288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TPE : Définition et enjeux</a:t>
            </a:r>
            <a:r>
              <a:rPr lang="fr-FR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Mode d'emploi</a:t>
            </a:r>
            <a:r>
              <a:rPr lang="fr-FR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Les thèmes 2017/2018</a:t>
            </a:r>
          </a:p>
          <a:p>
            <a:r>
              <a:rPr lang="fr-FR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Évaluation au baccalauréat</a:t>
            </a:r>
            <a:endParaRPr lang="fr-FR" sz="12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Statut juridique du TPE</a:t>
            </a:r>
            <a:r>
              <a:rPr lang="fr-FR" sz="1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fr-FR" sz="1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3"/>
          <p:cNvSpPr txBox="1">
            <a:spLocks/>
          </p:cNvSpPr>
          <p:nvPr/>
        </p:nvSpPr>
        <p:spPr>
          <a:xfrm>
            <a:off x="3286116" y="71414"/>
            <a:ext cx="5786478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MODE D’EMPLOI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2844" y="142852"/>
            <a:ext cx="192882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TPE : Définition et enjeux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Mode d'emploi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Horaires / Calendrier 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Encadrement 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Documentation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Thèmes, Sujets, Productions </a:t>
            </a:r>
          </a:p>
          <a:p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Les thèmes 2017-2018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Évaluation au baccalauréat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Statut juridique du TPE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14578" y="3000372"/>
            <a:ext cx="6715140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14283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	RÉALISTES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	PARFAITEMENT CERNÉS. </a:t>
            </a:r>
            <a:endParaRPr lang="fr-FR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	PAS TROP AMBITIEUX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	PAS TROP VASTES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	ADAPTÉS AUX CONNAISSANCES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	</a:t>
            </a:r>
            <a:r>
              <a:rPr kumimoji="0" lang="fr-FR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ADAPTÉS AUX C</a:t>
            </a:r>
            <a:r>
              <a:rPr kumimoji="0" lang="fr-FR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OMPÉTENCES.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2482850" y="905516"/>
            <a:ext cx="530386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AA0000"/>
                </a:solidFill>
                <a:latin typeface="Times New Roman" pitchFamily="18" charset="0"/>
                <a:cs typeface="Times New Roman" pitchFamily="18" charset="0"/>
              </a:rPr>
              <a:t> Thèmes, Sujets, Productions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90278" y="1571612"/>
            <a:ext cx="39766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Choix des sujets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71670" y="2285992"/>
            <a:ext cx="69294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spc="-1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Les autres exigences concernant les sujets :</a:t>
            </a:r>
            <a:endParaRPr lang="fr-FR" sz="2800" spc="-1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5720" y="5429264"/>
            <a:ext cx="8643998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 la problématique doit être bien définie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3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car c’est elle qui conditionne la démarche.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071670" y="4875266"/>
            <a:ext cx="185738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Et enfin :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3"/>
          <p:cNvSpPr txBox="1">
            <a:spLocks/>
          </p:cNvSpPr>
          <p:nvPr/>
        </p:nvSpPr>
        <p:spPr>
          <a:xfrm>
            <a:off x="3286116" y="71414"/>
            <a:ext cx="5786478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MODE D’EMPLOI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2844" y="142852"/>
            <a:ext cx="192882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TPE : Définition et enjeux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Mode d'emploi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Horaires / Calendrier 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Encadrement 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Documentation</a:t>
            </a:r>
          </a:p>
          <a:p>
            <a:pPr fontAlgn="t"/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Thèmes, Sujets, Productions </a:t>
            </a:r>
          </a:p>
          <a:p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Les thèmes 2017-2018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Évaluation au baccalauréat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Statut juridique du TPE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000232" y="3501142"/>
            <a:ext cx="6929486" cy="278537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14283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5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kumimoji="0" lang="fr-FR" sz="2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TOUTE FORME DE PRODUCTION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5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2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 JUDICIEUSE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5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25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kumimoji="0" lang="fr-FR" sz="2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RÉALISTE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5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25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…NE PAS HÉSITER À ÊTRE « ORIGINAL »</a:t>
            </a:r>
            <a:endParaRPr kumimoji="0" lang="fr-FR" sz="25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82850" y="905516"/>
            <a:ext cx="530386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AA0000"/>
                </a:solidFill>
                <a:latin typeface="Times New Roman" pitchFamily="18" charset="0"/>
                <a:cs typeface="Times New Roman" pitchFamily="18" charset="0"/>
              </a:rPr>
              <a:t> Thèmes, Sujets, Productions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90278" y="1571612"/>
            <a:ext cx="39766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Production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3"/>
          <p:cNvSpPr txBox="1">
            <a:spLocks/>
          </p:cNvSpPr>
          <p:nvPr/>
        </p:nvSpPr>
        <p:spPr>
          <a:xfrm>
            <a:off x="2643174" y="71414"/>
            <a:ext cx="6429420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EVALUATION AU BACCALAUREAT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2844" y="142852"/>
            <a:ext cx="192882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TPE : Définition et enjeux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Mode d'emploi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Les thèmes 2017-2018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Évaluation au baccalauréat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Statut juridique du TPE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8596" y="1500174"/>
            <a:ext cx="8429684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TPE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Obligatoires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en classe de 1</a:t>
            </a:r>
            <a:r>
              <a:rPr kumimoji="0" lang="fr-FR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ère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il s’agit d’une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épreuve anticipée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La note est d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otée d'un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coefficient 2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portant sur les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points supérieurs à 10/20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La notation est divisée en deux parties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… Une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note /08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évaluée par les professeurs encadrant les TPE.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… Une </a:t>
            </a:r>
            <a:r>
              <a:rPr lang="fr-FR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note /12</a:t>
            </a:r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évaluée par d’autres professeurs le jour de l’oral.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  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kumimoji="0" lang="fr-FR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carnet de bord </a:t>
            </a:r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éclaire les professeurs encadrant les TPE dans le suivi et l’aboutissement du TPE et servent de guide pour la notation sur 08 points.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Outils indispensable il 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n’est toutefois pas évalué </a:t>
            </a:r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pour lui-même 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 mis à la disposition du jury d’examen</a:t>
            </a:r>
            <a:r>
              <a:rPr lang="fr-FR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kumimoji="0" lang="fr-FR" b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 La </a:t>
            </a:r>
            <a:r>
              <a:rPr kumimoji="0" lang="fr-FR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fiche de synthèse 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est distincte de la </a:t>
            </a:r>
            <a:r>
              <a:rPr kumimoji="0" lang="fr-FR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production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Elle se présente sous forme de deux pages maximum, retraçant la démarche suivie et le bilan du travail effectué. Elle est individuelle.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 La </a:t>
            </a:r>
            <a:r>
              <a:rPr kumimoji="0" lang="fr-FR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note finale est comprise entre 0 et 20 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(même si ne sont pris en compte que les points au dessus de la moyenne). 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44" y="71414"/>
            <a:ext cx="19288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TPE : Définition et enjeux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Mode d'emploi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1200" smtClean="0">
                <a:latin typeface="Times New Roman" pitchFamily="18" charset="0"/>
                <a:cs typeface="Times New Roman" pitchFamily="18" charset="0"/>
              </a:rPr>
              <a:t>thèmes 2017-2018</a:t>
            </a:r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Évaluation au baccalauréat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TPE et documentation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6" action="ppaction://hlinkfile"/>
              </a:rPr>
              <a:t>Statut juridique du TPE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58" y="1357299"/>
            <a:ext cx="8501122" cy="48936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PRODUCTION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Œuvre collective </a:t>
            </a:r>
            <a:r>
              <a:rPr kumimoji="0" lang="fr-FR" sz="2400" b="0" i="0" u="none" strike="noStrike" cap="none" spc="-150" normalizeH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soumise aux règles de la propriété intellectuelle.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2400" spc="-1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Récupérées selon les modalités fixées par l’établissement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fr-FR" sz="2400" b="0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kumimoji="0" lang="fr-FR" sz="24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FICHE DE SYNTHÈSE INDIVIDUELLE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fr-FR" sz="2400" b="1" i="0" u="none" strike="noStrike" cap="none" spc="-150" normalizeH="0" baseline="0" dirty="0" smtClean="0">
              <a:ln>
                <a:noFill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400" b="0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 Assimilée à une copie d’examen.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400" b="0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C</a:t>
            </a:r>
            <a:r>
              <a:rPr lang="fr-FR" sz="2400" spc="-1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onservée et détruite 1 an après la publication des résultats.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2400" b="0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kumimoji="0" lang="fr-FR" sz="2400" b="1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FICHE INDIVIDUELLE DE NOTATION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400" b="1" i="0" u="none" strike="noStrike" cap="none" spc="-150" normalizeH="0" baseline="0" dirty="0" smtClean="0">
              <a:ln>
                <a:noFill/>
              </a:ln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2400" spc="-1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D</a:t>
            </a:r>
            <a:r>
              <a:rPr kumimoji="0" lang="fr-FR" sz="2400" b="0" i="0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ocument administratif. </a:t>
            </a:r>
          </a:p>
        </p:txBody>
      </p:sp>
      <p:sp>
        <p:nvSpPr>
          <p:cNvPr id="6" name="Titre 3"/>
          <p:cNvSpPr txBox="1">
            <a:spLocks/>
          </p:cNvSpPr>
          <p:nvPr/>
        </p:nvSpPr>
        <p:spPr>
          <a:xfrm>
            <a:off x="3286116" y="71414"/>
            <a:ext cx="5786478" cy="642942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STATUT JURIDIQUE du TPE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0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0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214282" y="3219464"/>
            <a:ext cx="3286148" cy="781040"/>
          </a:xfrm>
          <a:solidFill>
            <a:schemeClr val="accent5">
              <a:lumMod val="40000"/>
              <a:lumOff val="60000"/>
            </a:schemeClr>
          </a:solidFill>
          <a:ln w="127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/>
          </a:bodyPr>
          <a:lstStyle/>
          <a:p>
            <a:r>
              <a:rPr lang="fr-FR" sz="40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RAVAUX</a:t>
            </a:r>
            <a:endParaRPr lang="fr-FR" sz="4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3286116" y="142852"/>
            <a:ext cx="5786478" cy="642942"/>
          </a:xfrm>
          <a:solidFill>
            <a:schemeClr val="bg1">
              <a:lumMod val="85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DÉFINITION ET ENJEUX </a:t>
            </a:r>
            <a:endParaRPr lang="fr-F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14546" y="4292750"/>
            <a:ext cx="4286280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fr-FR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ERSONNELS</a:t>
            </a:r>
          </a:p>
        </p:txBody>
      </p:sp>
      <p:sp>
        <p:nvSpPr>
          <p:cNvPr id="9" name="Rectangle 8"/>
          <p:cNvSpPr/>
          <p:nvPr/>
        </p:nvSpPr>
        <p:spPr>
          <a:xfrm>
            <a:off x="5857884" y="5364320"/>
            <a:ext cx="3214710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fr-FR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NCADRÉS</a:t>
            </a:r>
            <a:endParaRPr lang="fr-FR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4282" y="43741"/>
            <a:ext cx="19288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TPE : Définition et enjeux</a:t>
            </a:r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Définition</a:t>
            </a:r>
          </a:p>
          <a:p>
            <a:pPr lvl="0"/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Apports pour les élèves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Mode d'emploi</a:t>
            </a:r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Les thèmes 2017-2018 </a:t>
            </a: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Évaluation au baccalauréat</a:t>
            </a:r>
            <a:endParaRPr lang="fr-F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Statut juridique du TPE</a:t>
            </a:r>
            <a:r>
              <a:rPr lang="fr-FR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endParaRPr lang="fr-FR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76484" y="1647285"/>
            <a:ext cx="6453234" cy="1138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DÉFINITION :</a:t>
            </a:r>
          </a:p>
          <a:p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			les </a:t>
            </a:r>
            <a:r>
              <a:rPr lang="fr-FR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TPE</a:t>
            </a: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sont des…  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4"/>
          <p:cNvSpPr txBox="1">
            <a:spLocks/>
          </p:cNvSpPr>
          <p:nvPr/>
        </p:nvSpPr>
        <p:spPr>
          <a:xfrm>
            <a:off x="285720" y="928670"/>
            <a:ext cx="8572560" cy="564360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1-		LIÉS AUX PROGRAMMES</a:t>
            </a:r>
          </a:p>
          <a:p>
            <a:pPr marL="342900" marR="0" lvl="0" indent="-34290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2-		ILS DÉVELOPPENT…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 L’AUTONOMIE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et L’INITIATIVE </a:t>
            </a:r>
          </a:p>
          <a:p>
            <a:pPr marL="342900" marR="0" lvl="0" indent="-34290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3-		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POUR </a:t>
            </a: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CONDUIRE UN TRAVAIL</a:t>
            </a:r>
          </a:p>
          <a:p>
            <a:pPr marL="342900" marR="0" lvl="0" indent="-342900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8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Times New Roman" pitchFamily="18" charset="0"/>
                <a:cs typeface="Times New Roman" pitchFamily="18" charset="0"/>
              </a:rPr>
              <a:t>4-		ET RÉALISER UNE…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4400" b="1" i="0" u="sng" strike="noStrike" kern="1200" cap="none" spc="-15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PRODUCTION</a:t>
            </a:r>
            <a:endParaRPr kumimoji="0" lang="fr-FR" sz="4400" b="0" i="0" u="sng" strike="noStrike" kern="1200" cap="none" spc="-15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282" y="179458"/>
            <a:ext cx="36433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…	</a:t>
            </a:r>
            <a:r>
              <a:rPr lang="fr-FR" sz="4000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TRAVAUX</a:t>
            </a:r>
            <a:r>
              <a:rPr lang="fr-FR" sz="4000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fr-FR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7158" y="1000108"/>
            <a:ext cx="8358246" cy="5509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Tx/>
              <a:buChar char="-"/>
            </a:pP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UN SUJET EST CHOISI.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LES CONTOURS SONT DÉLIMITÉS.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SÉLECTION DE DOCUMENTS VARIÉS.</a:t>
            </a:r>
          </a:p>
          <a:p>
            <a:pPr>
              <a:lnSpc>
                <a:spcPct val="200000"/>
              </a:lnSpc>
              <a:buFontTx/>
              <a:buChar char="-"/>
            </a:pP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ELABORATION D’UNE PRODUCTION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fr-FR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 accord avec les professeurs.</a:t>
            </a:r>
          </a:p>
        </p:txBody>
      </p:sp>
      <p:sp>
        <p:nvSpPr>
          <p:cNvPr id="3" name="Rectangle 2"/>
          <p:cNvSpPr/>
          <p:nvPr/>
        </p:nvSpPr>
        <p:spPr>
          <a:xfrm>
            <a:off x="214282" y="142852"/>
            <a:ext cx="53578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…	</a:t>
            </a:r>
            <a:r>
              <a:rPr lang="fr-FR" sz="4000" b="1" u="sng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PERSONNELS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844" y="1142984"/>
            <a:ext cx="8715436" cy="51398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PAR LES PROFESSEURS </a:t>
            </a: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fr-F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ILS SUIVENT LA PROGRESSION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lnSpc>
                <a:spcPct val="150000"/>
              </a:lnSpc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… DE LA RECHERCHE DES INFORMATIONS.</a:t>
            </a:r>
          </a:p>
          <a:p>
            <a:pPr>
              <a:lnSpc>
                <a:spcPct val="150000"/>
              </a:lnSpc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… DE LA RÉALISATION DE LA PRODUCTION.</a:t>
            </a:r>
          </a:p>
          <a:p>
            <a:endParaRPr lang="fr-FR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ILS VÉRIFIENT LA PERTINENCE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>
              <a:lnSpc>
                <a:spcPct val="150000"/>
              </a:lnSpc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… DES INFORMATIONS.</a:t>
            </a:r>
          </a:p>
          <a:p>
            <a:pPr>
              <a:lnSpc>
                <a:spcPct val="150000"/>
              </a:lnSpc>
            </a:pP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	… PAR RAPPORT AU SUJET CHOISI.</a:t>
            </a:r>
          </a:p>
        </p:txBody>
      </p:sp>
      <p:sp>
        <p:nvSpPr>
          <p:cNvPr id="3" name="Rectangle 2"/>
          <p:cNvSpPr/>
          <p:nvPr/>
        </p:nvSpPr>
        <p:spPr>
          <a:xfrm>
            <a:off x="214282" y="159229"/>
            <a:ext cx="507209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b="1" dirty="0" smtClean="0">
                <a:latin typeface="Times New Roman" pitchFamily="18" charset="0"/>
                <a:cs typeface="Times New Roman" pitchFamily="18" charset="0"/>
              </a:rPr>
              <a:t>…	</a:t>
            </a:r>
            <a:r>
              <a:rPr lang="fr-FR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ENCADRÉS</a:t>
            </a:r>
            <a:endParaRPr lang="fr-FR" sz="4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44" y="2928934"/>
            <a:ext cx="8858312" cy="3714776"/>
          </a:xfrm>
          <a:solidFill>
            <a:schemeClr val="accent6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fr-FR" sz="2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DUREE :</a:t>
            </a:r>
            <a:r>
              <a:rPr lang="fr-FR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16 SEMAINES ENVIRON</a:t>
            </a:r>
          </a:p>
          <a:p>
            <a:pPr algn="just">
              <a:lnSpc>
                <a:spcPct val="150000"/>
              </a:lnSpc>
            </a:pPr>
            <a:r>
              <a:rPr lang="fr-FR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2- PLURIDISCIPLINAIRE (2 matières concernées)</a:t>
            </a:r>
          </a:p>
          <a:p>
            <a:pPr algn="just">
              <a:lnSpc>
                <a:spcPct val="150000"/>
              </a:lnSpc>
            </a:pPr>
            <a:r>
              <a:rPr lang="fr-FR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3- CONDUISANT À UNE </a:t>
            </a:r>
            <a:r>
              <a:rPr lang="fr-FR" sz="2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PRODUCTION CONCRÈTE</a:t>
            </a:r>
          </a:p>
          <a:p>
            <a:pPr algn="just">
              <a:lnSpc>
                <a:spcPct val="150000"/>
              </a:lnSpc>
            </a:pPr>
            <a:r>
              <a:rPr lang="fr-FR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4-ISSUE D'UNE RECHERCHE </a:t>
            </a:r>
            <a:r>
              <a:rPr lang="fr-FR" sz="2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DOCUMENTAIRE</a:t>
            </a:r>
            <a:r>
              <a:rPr lang="fr-FR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ou </a:t>
            </a:r>
            <a:r>
              <a:rPr lang="fr-FR" sz="2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EXPERIMENTALE</a:t>
            </a:r>
            <a:r>
              <a:rPr lang="fr-FR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ou </a:t>
            </a:r>
            <a:r>
              <a:rPr lang="fr-FR" sz="2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AUTRES</a:t>
            </a:r>
            <a:r>
              <a:rPr lang="fr-FR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(rencontres avec des professionnels, visites de musées, d’entreprises…)</a:t>
            </a:r>
            <a:r>
              <a:rPr lang="fr-FR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fr-FR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5- DONNANT LIEU À </a:t>
            </a:r>
            <a:r>
              <a:rPr lang="fr-FR" sz="22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UNE ÉVALUATION</a:t>
            </a:r>
            <a:r>
              <a:rPr lang="fr-FR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re 3"/>
          <p:cNvSpPr>
            <a:spLocks noGrp="1"/>
          </p:cNvSpPr>
          <p:nvPr>
            <p:ph type="ctrTitle"/>
          </p:nvPr>
        </p:nvSpPr>
        <p:spPr>
          <a:xfrm>
            <a:off x="3286116" y="71414"/>
            <a:ext cx="5786478" cy="642942"/>
          </a:xfrm>
          <a:solidFill>
            <a:schemeClr val="bg1">
              <a:lumMod val="85000"/>
            </a:schemeClr>
          </a:solidFill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DÉFINITION ET ENJEUX </a:t>
            </a:r>
            <a:endParaRPr lang="fr-F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05244" y="834078"/>
            <a:ext cx="3952904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DÉFINITION (suite) : 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2844" y="71414"/>
            <a:ext cx="19288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TPE : Définition et enjeux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Définition</a:t>
            </a:r>
          </a:p>
          <a:p>
            <a:pPr lvl="0"/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Apports pour les élèves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Mode d'emploi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Les thèmes 2017-2018 </a:t>
            </a: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Évaluation au baccalauréat</a:t>
            </a:r>
            <a:endParaRPr lang="fr-FR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200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Statut juridique du TPE</a:t>
            </a:r>
            <a:r>
              <a:rPr lang="fr-FR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fr-FR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28728" y="1857364"/>
            <a:ext cx="64294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UNE DÉMARCHE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142852"/>
            <a:ext cx="8572560" cy="65864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Une démarche</a:t>
            </a:r>
          </a:p>
          <a:p>
            <a:pPr algn="ctr"/>
            <a:endParaRPr lang="fr-FR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36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1- INSCRITE DANS LA DURÉE</a:t>
            </a:r>
          </a:p>
          <a:p>
            <a:pPr algn="just"/>
            <a:endParaRPr lang="fr-FR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- TRAVAIL COLLECTIF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ctr">
              <a:lnSpc>
                <a:spcPct val="150000"/>
              </a:lnSpc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DE LA CONCEPTION À LA PRODUCTION</a:t>
            </a:r>
          </a:p>
          <a:p>
            <a:pPr algn="just"/>
            <a:endParaRPr lang="fr-FR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 CARNET DE BORD</a:t>
            </a:r>
          </a:p>
          <a:p>
            <a:pPr algn="just">
              <a:buFontTx/>
              <a:buChar char="-"/>
            </a:pPr>
            <a:endParaRPr lang="fr-FR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MÉMOIRE DE L’ITINÉRAIRE.</a:t>
            </a:r>
          </a:p>
          <a:p>
            <a:pPr algn="ctr"/>
            <a:endParaRPr lang="fr-FR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3758</TotalTime>
  <Words>1221</Words>
  <Application>Microsoft Office PowerPoint</Application>
  <PresentationFormat>Affichage à l'écran (4:3)</PresentationFormat>
  <Paragraphs>538</Paragraphs>
  <Slides>33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33</vt:i4>
      </vt:variant>
    </vt:vector>
  </HeadingPairs>
  <TitlesOfParts>
    <vt:vector size="34" baseType="lpstr">
      <vt:lpstr>Capitaux</vt:lpstr>
      <vt:lpstr>Présentation PowerPoint</vt:lpstr>
      <vt:lpstr>TRAVAUX PERSONNELS ENCADRÉS</vt:lpstr>
      <vt:lpstr>Présentation PowerPoint</vt:lpstr>
      <vt:lpstr>DÉFINITION ET ENJEUX </vt:lpstr>
      <vt:lpstr>Présentation PowerPoint</vt:lpstr>
      <vt:lpstr>Présentation PowerPoint</vt:lpstr>
      <vt:lpstr>Présentation PowerPoint</vt:lpstr>
      <vt:lpstr>DÉFINITION ET ENJEUX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travaux personnels encadrés (TPE)</dc:title>
  <dc:creator>VALLEE PATRICK</dc:creator>
  <cp:lastModifiedBy>Professeurs</cp:lastModifiedBy>
  <cp:revision>275</cp:revision>
  <dcterms:created xsi:type="dcterms:W3CDTF">2008-08-22T09:54:51Z</dcterms:created>
  <dcterms:modified xsi:type="dcterms:W3CDTF">2017-09-19T13:10:26Z</dcterms:modified>
</cp:coreProperties>
</file>