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78" r:id="rId5"/>
    <p:sldId id="282" r:id="rId6"/>
    <p:sldId id="276" r:id="rId7"/>
    <p:sldId id="280" r:id="rId8"/>
    <p:sldId id="279" r:id="rId9"/>
    <p:sldId id="281" r:id="rId10"/>
    <p:sldId id="283" r:id="rId11"/>
    <p:sldId id="284" r:id="rId12"/>
    <p:sldId id="262" r:id="rId13"/>
    <p:sldId id="261" r:id="rId14"/>
    <p:sldId id="264" r:id="rId15"/>
    <p:sldId id="26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325" r:id="rId24"/>
    <p:sldId id="326" r:id="rId25"/>
    <p:sldId id="327" r:id="rId26"/>
    <p:sldId id="328" r:id="rId27"/>
    <p:sldId id="329" r:id="rId28"/>
    <p:sldId id="259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23" r:id="rId49"/>
    <p:sldId id="317" r:id="rId50"/>
    <p:sldId id="318" r:id="rId51"/>
    <p:sldId id="319" r:id="rId52"/>
    <p:sldId id="320" r:id="rId53"/>
    <p:sldId id="324" r:id="rId54"/>
    <p:sldId id="321" r:id="rId55"/>
    <p:sldId id="32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47E98-47A4-485E-AF98-F6A43E3A6A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4B08A9-032B-4565-BF75-C5253CFB936A}">
      <dgm:prSet phldrT="[Texte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Spécialité maths en 1ère</a:t>
          </a:r>
        </a:p>
      </dgm:t>
    </dgm:pt>
    <dgm:pt modelId="{C3B98CC2-9611-48B7-ADDF-8D4CA1D5C357}" type="parTrans" cxnId="{AB1F944C-A65B-4A87-81C3-70C95E9F1D9A}">
      <dgm:prSet/>
      <dgm:spPr/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DE2BB1-D4B7-4ED5-BB22-699EDE093A09}" type="sibTrans" cxnId="{AB1F944C-A65B-4A87-81C3-70C95E9F1D9A}">
      <dgm:prSet/>
      <dgm:spPr/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BE6713-78F8-4A80-8DA0-9A1DA2E92825}">
      <dgm:prSet phldrT="[Texte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Arrêt de la spécialité en terminale</a:t>
          </a:r>
        </a:p>
      </dgm:t>
    </dgm:pt>
    <dgm:pt modelId="{A42A7F30-6FD9-4C44-913A-674C04869D3A}" type="parTrans" cxnId="{FC69B933-6514-4B86-8BA8-4D6E9709AC1D}">
      <dgm:prSet/>
      <dgm:spPr>
        <a:ln w="19050">
          <a:solidFill>
            <a:schemeClr val="tx1"/>
          </a:solidFill>
          <a:tailEnd type="arrow"/>
        </a:ln>
      </dgm:spPr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674B87-7F67-4162-8E36-0956E699F570}" type="sibTrans" cxnId="{FC69B933-6514-4B86-8BA8-4D6E9709AC1D}">
      <dgm:prSet/>
      <dgm:spPr/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81B15C-CA35-44A7-926D-88D35456D86D}">
      <dgm:prSet phldrT="[Texte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Option Maths complémentaires </a:t>
          </a:r>
        </a:p>
      </dgm:t>
    </dgm:pt>
    <dgm:pt modelId="{12A52FF9-2B36-4804-B18E-4160502F81AE}" type="parTrans" cxnId="{B27FAD78-25C6-4DFA-A468-74674143C5FF}">
      <dgm:prSet/>
      <dgm:spPr>
        <a:ln w="22225">
          <a:solidFill>
            <a:schemeClr val="accent6">
              <a:lumMod val="75000"/>
            </a:schemeClr>
          </a:solidFill>
          <a:tailEnd type="arrow"/>
        </a:ln>
      </dgm:spPr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C411FE-1CF3-45FD-A308-06ED4C34B827}" type="sibTrans" cxnId="{B27FAD78-25C6-4DFA-A468-74674143C5FF}">
      <dgm:prSet/>
      <dgm:spPr/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CA8FD6-274E-4403-AF4B-62E3A41EC11C}">
      <dgm:prSet phldrT="[Texte]"/>
      <dgm:spPr/>
      <dgm:t>
        <a:bodyPr/>
        <a:lstStyle/>
        <a:p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Poursuite de la spécialité en terminale</a:t>
          </a:r>
        </a:p>
      </dgm:t>
    </dgm:pt>
    <dgm:pt modelId="{2B2774BF-93A9-431C-9966-3C94CBC15941}" type="parTrans" cxnId="{8C91BF81-E969-4513-9866-DC3B46CA2FB9}">
      <dgm:prSet/>
      <dgm:spPr>
        <a:ln w="22225">
          <a:solidFill>
            <a:schemeClr val="tx1"/>
          </a:solidFill>
          <a:tailEnd type="arrow"/>
        </a:ln>
      </dgm:spPr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E19E3F-EA6E-4F41-B0FA-6117A74C47DE}" type="sibTrans" cxnId="{8C91BF81-E969-4513-9866-DC3B46CA2FB9}">
      <dgm:prSet/>
      <dgm:spPr/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251238-0E84-4127-A080-0A03B365B78E}">
      <dgm:prSet phldrT="[Texte]"/>
      <dgm:spPr/>
      <dgm:t>
        <a:bodyPr/>
        <a:lstStyle/>
        <a:p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Spécialité</a:t>
          </a:r>
        </a:p>
      </dgm:t>
    </dgm:pt>
    <dgm:pt modelId="{3D67873D-28DE-494C-934F-095203922819}" type="parTrans" cxnId="{AF89811D-F3A5-4C96-9BB8-83130F13345F}">
      <dgm:prSet/>
      <dgm:spPr>
        <a:ln w="22225">
          <a:solidFill>
            <a:srgbClr val="3399FF"/>
          </a:solidFill>
          <a:tailEnd type="arrow"/>
        </a:ln>
      </dgm:spPr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DEBC4A2-C72F-48B9-B3D3-B6F3F1484235}" type="sibTrans" cxnId="{AF89811D-F3A5-4C96-9BB8-83130F13345F}">
      <dgm:prSet/>
      <dgm:spPr/>
      <dgm:t>
        <a:bodyPr/>
        <a:lstStyle/>
        <a:p>
          <a:endParaRPr lang="fr-FR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E23069-9BB5-4CFF-87CA-4BE557CFAE98}">
      <dgm:prSet phldrT="[Texte]"/>
      <dgm:spPr/>
      <dgm:t>
        <a:bodyPr/>
        <a:lstStyle/>
        <a:p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Spécialité + Option Maths Expertes</a:t>
          </a:r>
        </a:p>
      </dgm:t>
    </dgm:pt>
    <dgm:pt modelId="{8F3F2CCA-E92B-44C0-981F-4D7F8A8459A8}" type="parTrans" cxnId="{CBCDEF0B-3197-4873-91B5-3258617BBD7E}">
      <dgm:prSet/>
      <dgm:spPr>
        <a:ln w="22225">
          <a:solidFill>
            <a:srgbClr val="33CCFF"/>
          </a:solidFill>
          <a:tailEnd type="arrow"/>
        </a:ln>
      </dgm:spPr>
      <dgm:t>
        <a:bodyPr/>
        <a:lstStyle/>
        <a:p>
          <a:endParaRPr lang="fr-FR"/>
        </a:p>
      </dgm:t>
    </dgm:pt>
    <dgm:pt modelId="{D8968322-3092-437F-BA6C-CBBC193C4BD0}" type="sibTrans" cxnId="{CBCDEF0B-3197-4873-91B5-3258617BBD7E}">
      <dgm:prSet/>
      <dgm:spPr/>
      <dgm:t>
        <a:bodyPr/>
        <a:lstStyle/>
        <a:p>
          <a:endParaRPr lang="fr-FR"/>
        </a:p>
      </dgm:t>
    </dgm:pt>
    <dgm:pt modelId="{8EAD4994-981E-4CB6-A36C-1C3A286A29A5}">
      <dgm:prSet phldrT="[Texte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dirty="0">
              <a:latin typeface="Cambria" panose="02040503050406030204" pitchFamily="18" charset="0"/>
              <a:ea typeface="Cambria" panose="02040503050406030204" pitchFamily="18" charset="0"/>
            </a:rPr>
            <a:t>-</a:t>
          </a:r>
        </a:p>
      </dgm:t>
    </dgm:pt>
    <dgm:pt modelId="{A2BE1DC2-2879-4978-8325-90A42AAAD44A}" type="parTrans" cxnId="{6062C583-CDEB-46D0-AABC-C57F419CA01B}">
      <dgm:prSet/>
      <dgm:spPr>
        <a:ln w="19050">
          <a:solidFill>
            <a:schemeClr val="accent6">
              <a:lumMod val="75000"/>
            </a:schemeClr>
          </a:solidFill>
          <a:tailEnd type="arrow"/>
        </a:ln>
      </dgm:spPr>
      <dgm:t>
        <a:bodyPr/>
        <a:lstStyle/>
        <a:p>
          <a:endParaRPr lang="fr-FR"/>
        </a:p>
      </dgm:t>
    </dgm:pt>
    <dgm:pt modelId="{16B47E00-7EB8-4806-8230-87FF3F9B9DDF}" type="sibTrans" cxnId="{6062C583-CDEB-46D0-AABC-C57F419CA01B}">
      <dgm:prSet/>
      <dgm:spPr/>
      <dgm:t>
        <a:bodyPr/>
        <a:lstStyle/>
        <a:p>
          <a:endParaRPr lang="fr-FR"/>
        </a:p>
      </dgm:t>
    </dgm:pt>
    <dgm:pt modelId="{29C891AB-84B5-4DA2-89CC-D515974D4BCC}" type="pres">
      <dgm:prSet presAssocID="{D4B47E98-47A4-485E-AF98-F6A43E3A6A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31C784-F9B5-4F34-A372-FEBACE1579E9}" type="pres">
      <dgm:prSet presAssocID="{3F4B08A9-032B-4565-BF75-C5253CFB936A}" presName="hierRoot1" presStyleCnt="0"/>
      <dgm:spPr/>
    </dgm:pt>
    <dgm:pt modelId="{545DEFCC-2D81-4462-8FDB-3497E0BC6825}" type="pres">
      <dgm:prSet presAssocID="{3F4B08A9-032B-4565-BF75-C5253CFB936A}" presName="composite" presStyleCnt="0"/>
      <dgm:spPr/>
    </dgm:pt>
    <dgm:pt modelId="{6B14CA20-E6AA-43F9-BCAA-FF5A1008005B}" type="pres">
      <dgm:prSet presAssocID="{3F4B08A9-032B-4565-BF75-C5253CFB936A}" presName="background" presStyleLbl="node0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16D4A7A5-A9E8-49DF-A93B-DFF4D78C4884}" type="pres">
      <dgm:prSet presAssocID="{3F4B08A9-032B-4565-BF75-C5253CFB936A}" presName="text" presStyleLbl="fgAcc0" presStyleIdx="0" presStyleCnt="1">
        <dgm:presLayoutVars>
          <dgm:chPref val="3"/>
        </dgm:presLayoutVars>
      </dgm:prSet>
      <dgm:spPr/>
    </dgm:pt>
    <dgm:pt modelId="{E00D2CA2-2F88-4784-83A3-A6369E4EF392}" type="pres">
      <dgm:prSet presAssocID="{3F4B08A9-032B-4565-BF75-C5253CFB936A}" presName="hierChild2" presStyleCnt="0"/>
      <dgm:spPr/>
    </dgm:pt>
    <dgm:pt modelId="{11168679-60B8-4FCB-A442-C05379C6F560}" type="pres">
      <dgm:prSet presAssocID="{A42A7F30-6FD9-4C44-913A-674C04869D3A}" presName="Name10" presStyleLbl="parChTrans1D2" presStyleIdx="0" presStyleCnt="2"/>
      <dgm:spPr/>
    </dgm:pt>
    <dgm:pt modelId="{62E3917C-683F-434C-BDB1-B10DFA133EE4}" type="pres">
      <dgm:prSet presAssocID="{88BE6713-78F8-4A80-8DA0-9A1DA2E92825}" presName="hierRoot2" presStyleCnt="0"/>
      <dgm:spPr/>
    </dgm:pt>
    <dgm:pt modelId="{7F2B62DB-A4A1-41B5-A989-CD0AF3DBEBC7}" type="pres">
      <dgm:prSet presAssocID="{88BE6713-78F8-4A80-8DA0-9A1DA2E92825}" presName="composite2" presStyleCnt="0"/>
      <dgm:spPr/>
    </dgm:pt>
    <dgm:pt modelId="{03E3A2CA-7CF8-4427-8081-D67770CDC9EF}" type="pres">
      <dgm:prSet presAssocID="{88BE6713-78F8-4A80-8DA0-9A1DA2E92825}" presName="background2" presStyleLbl="node2" presStyleIdx="0" presStyleCnt="2"/>
      <dgm:spPr>
        <a:solidFill>
          <a:schemeClr val="accent6">
            <a:lumMod val="60000"/>
            <a:lumOff val="40000"/>
          </a:schemeClr>
        </a:solidFill>
      </dgm:spPr>
    </dgm:pt>
    <dgm:pt modelId="{E190511E-C117-4CEC-AAD5-759ED2C649F2}" type="pres">
      <dgm:prSet presAssocID="{88BE6713-78F8-4A80-8DA0-9A1DA2E92825}" presName="text2" presStyleLbl="fgAcc2" presStyleIdx="0" presStyleCnt="2">
        <dgm:presLayoutVars>
          <dgm:chPref val="3"/>
        </dgm:presLayoutVars>
      </dgm:prSet>
      <dgm:spPr/>
    </dgm:pt>
    <dgm:pt modelId="{B5FDEB63-56F1-405D-8911-4A9990516D48}" type="pres">
      <dgm:prSet presAssocID="{88BE6713-78F8-4A80-8DA0-9A1DA2E92825}" presName="hierChild3" presStyleCnt="0"/>
      <dgm:spPr/>
    </dgm:pt>
    <dgm:pt modelId="{52DDD7B0-2466-4F24-82C2-0A1F78690B84}" type="pres">
      <dgm:prSet presAssocID="{A2BE1DC2-2879-4978-8325-90A42AAAD44A}" presName="Name17" presStyleLbl="parChTrans1D3" presStyleIdx="0" presStyleCnt="4"/>
      <dgm:spPr/>
    </dgm:pt>
    <dgm:pt modelId="{9A837045-48A9-47A1-A7EB-97EFBE98B0FC}" type="pres">
      <dgm:prSet presAssocID="{8EAD4994-981E-4CB6-A36C-1C3A286A29A5}" presName="hierRoot3" presStyleCnt="0"/>
      <dgm:spPr/>
    </dgm:pt>
    <dgm:pt modelId="{FAA1F93C-B162-4FA3-A547-8AA375678876}" type="pres">
      <dgm:prSet presAssocID="{8EAD4994-981E-4CB6-A36C-1C3A286A29A5}" presName="composite3" presStyleCnt="0"/>
      <dgm:spPr/>
    </dgm:pt>
    <dgm:pt modelId="{A752D787-5428-4EB5-95C6-47A63241FA1F}" type="pres">
      <dgm:prSet presAssocID="{8EAD4994-981E-4CB6-A36C-1C3A286A29A5}" presName="background3" presStyleLbl="node3" presStyleIdx="0" presStyleCnt="4"/>
      <dgm:spPr>
        <a:solidFill>
          <a:schemeClr val="accent6">
            <a:lumMod val="60000"/>
            <a:lumOff val="40000"/>
          </a:schemeClr>
        </a:solidFill>
      </dgm:spPr>
    </dgm:pt>
    <dgm:pt modelId="{8BCF6643-FEAB-400C-B5F2-D601A58D9155}" type="pres">
      <dgm:prSet presAssocID="{8EAD4994-981E-4CB6-A36C-1C3A286A29A5}" presName="text3" presStyleLbl="fgAcc3" presStyleIdx="0" presStyleCnt="4">
        <dgm:presLayoutVars>
          <dgm:chPref val="3"/>
        </dgm:presLayoutVars>
      </dgm:prSet>
      <dgm:spPr/>
    </dgm:pt>
    <dgm:pt modelId="{03133D61-F0E4-4D5F-95E2-4256E47117A5}" type="pres">
      <dgm:prSet presAssocID="{8EAD4994-981E-4CB6-A36C-1C3A286A29A5}" presName="hierChild4" presStyleCnt="0"/>
      <dgm:spPr/>
    </dgm:pt>
    <dgm:pt modelId="{53ADD041-D667-44D3-BC05-C682C2DF68ED}" type="pres">
      <dgm:prSet presAssocID="{12A52FF9-2B36-4804-B18E-4160502F81AE}" presName="Name17" presStyleLbl="parChTrans1D3" presStyleIdx="1" presStyleCnt="4"/>
      <dgm:spPr/>
    </dgm:pt>
    <dgm:pt modelId="{0E8CC308-BD9B-4D73-9855-D32F8F814EC5}" type="pres">
      <dgm:prSet presAssocID="{8681B15C-CA35-44A7-926D-88D35456D86D}" presName="hierRoot3" presStyleCnt="0"/>
      <dgm:spPr/>
    </dgm:pt>
    <dgm:pt modelId="{76E86B9E-C7E3-4C12-8CAA-F8497506B150}" type="pres">
      <dgm:prSet presAssocID="{8681B15C-CA35-44A7-926D-88D35456D86D}" presName="composite3" presStyleCnt="0"/>
      <dgm:spPr/>
    </dgm:pt>
    <dgm:pt modelId="{9E0EAFBE-C198-4391-8B4D-C9F2790941D3}" type="pres">
      <dgm:prSet presAssocID="{8681B15C-CA35-44A7-926D-88D35456D86D}" presName="background3" presStyleLbl="node3" presStyleIdx="1" presStyleCnt="4"/>
      <dgm:spPr>
        <a:solidFill>
          <a:schemeClr val="accent6">
            <a:lumMod val="60000"/>
            <a:lumOff val="40000"/>
          </a:schemeClr>
        </a:solidFill>
      </dgm:spPr>
    </dgm:pt>
    <dgm:pt modelId="{407A9ADA-58CA-4297-9D95-1C8A8A297624}" type="pres">
      <dgm:prSet presAssocID="{8681B15C-CA35-44A7-926D-88D35456D86D}" presName="text3" presStyleLbl="fgAcc3" presStyleIdx="1" presStyleCnt="4">
        <dgm:presLayoutVars>
          <dgm:chPref val="3"/>
        </dgm:presLayoutVars>
      </dgm:prSet>
      <dgm:spPr/>
    </dgm:pt>
    <dgm:pt modelId="{33F53BA7-8326-4C43-8F06-1F069FBD1637}" type="pres">
      <dgm:prSet presAssocID="{8681B15C-CA35-44A7-926D-88D35456D86D}" presName="hierChild4" presStyleCnt="0"/>
      <dgm:spPr/>
    </dgm:pt>
    <dgm:pt modelId="{4111BC92-4FE0-4C2E-8B5C-008CC8C55D58}" type="pres">
      <dgm:prSet presAssocID="{2B2774BF-93A9-431C-9966-3C94CBC15941}" presName="Name10" presStyleLbl="parChTrans1D2" presStyleIdx="1" presStyleCnt="2"/>
      <dgm:spPr/>
    </dgm:pt>
    <dgm:pt modelId="{866E3C3E-70EC-4F2E-8D38-2D395B485857}" type="pres">
      <dgm:prSet presAssocID="{3ECA8FD6-274E-4403-AF4B-62E3A41EC11C}" presName="hierRoot2" presStyleCnt="0"/>
      <dgm:spPr/>
    </dgm:pt>
    <dgm:pt modelId="{25BC2E32-8D6B-4721-8D4B-8024B5950FA4}" type="pres">
      <dgm:prSet presAssocID="{3ECA8FD6-274E-4403-AF4B-62E3A41EC11C}" presName="composite2" presStyleCnt="0"/>
      <dgm:spPr/>
    </dgm:pt>
    <dgm:pt modelId="{E0F39A57-6547-4AB8-B0B4-CB74C37C7D74}" type="pres">
      <dgm:prSet presAssocID="{3ECA8FD6-274E-4403-AF4B-62E3A41EC11C}" presName="background2" presStyleLbl="node2" presStyleIdx="1" presStyleCnt="2"/>
      <dgm:spPr>
        <a:solidFill>
          <a:schemeClr val="accent5">
            <a:lumMod val="75000"/>
          </a:schemeClr>
        </a:solidFill>
      </dgm:spPr>
    </dgm:pt>
    <dgm:pt modelId="{4F880F30-AD69-48D8-8EBE-743BBC6A6B61}" type="pres">
      <dgm:prSet presAssocID="{3ECA8FD6-274E-4403-AF4B-62E3A41EC11C}" presName="text2" presStyleLbl="fgAcc2" presStyleIdx="1" presStyleCnt="2">
        <dgm:presLayoutVars>
          <dgm:chPref val="3"/>
        </dgm:presLayoutVars>
      </dgm:prSet>
      <dgm:spPr/>
    </dgm:pt>
    <dgm:pt modelId="{E92E4311-1B25-442B-8938-587F94D6CDB1}" type="pres">
      <dgm:prSet presAssocID="{3ECA8FD6-274E-4403-AF4B-62E3A41EC11C}" presName="hierChild3" presStyleCnt="0"/>
      <dgm:spPr/>
    </dgm:pt>
    <dgm:pt modelId="{85751C56-B65D-4450-99E6-954BA7264EAA}" type="pres">
      <dgm:prSet presAssocID="{3D67873D-28DE-494C-934F-095203922819}" presName="Name17" presStyleLbl="parChTrans1D3" presStyleIdx="2" presStyleCnt="4"/>
      <dgm:spPr/>
    </dgm:pt>
    <dgm:pt modelId="{57605299-BA7F-4AF5-AA1E-97E6DBCD5598}" type="pres">
      <dgm:prSet presAssocID="{3A251238-0E84-4127-A080-0A03B365B78E}" presName="hierRoot3" presStyleCnt="0"/>
      <dgm:spPr/>
    </dgm:pt>
    <dgm:pt modelId="{69FE1AF7-11E8-40F2-A817-10D51FA4A24C}" type="pres">
      <dgm:prSet presAssocID="{3A251238-0E84-4127-A080-0A03B365B78E}" presName="composite3" presStyleCnt="0"/>
      <dgm:spPr/>
    </dgm:pt>
    <dgm:pt modelId="{22DE6EF9-CDF2-4FD6-B4FF-58BE9A6326C4}" type="pres">
      <dgm:prSet presAssocID="{3A251238-0E84-4127-A080-0A03B365B78E}" presName="background3" presStyleLbl="node3" presStyleIdx="2" presStyleCnt="4"/>
      <dgm:spPr>
        <a:solidFill>
          <a:srgbClr val="3399FF"/>
        </a:solidFill>
      </dgm:spPr>
    </dgm:pt>
    <dgm:pt modelId="{3CF53EE4-A22E-4596-A734-459E8E164511}" type="pres">
      <dgm:prSet presAssocID="{3A251238-0E84-4127-A080-0A03B365B78E}" presName="text3" presStyleLbl="fgAcc3" presStyleIdx="2" presStyleCnt="4">
        <dgm:presLayoutVars>
          <dgm:chPref val="3"/>
        </dgm:presLayoutVars>
      </dgm:prSet>
      <dgm:spPr/>
    </dgm:pt>
    <dgm:pt modelId="{E196EC3E-ED7F-42C8-B761-11B75B98F062}" type="pres">
      <dgm:prSet presAssocID="{3A251238-0E84-4127-A080-0A03B365B78E}" presName="hierChild4" presStyleCnt="0"/>
      <dgm:spPr/>
    </dgm:pt>
    <dgm:pt modelId="{CDBD59E4-2742-4C76-ABE7-5FD24F267910}" type="pres">
      <dgm:prSet presAssocID="{8F3F2CCA-E92B-44C0-981F-4D7F8A8459A8}" presName="Name17" presStyleLbl="parChTrans1D3" presStyleIdx="3" presStyleCnt="4"/>
      <dgm:spPr/>
    </dgm:pt>
    <dgm:pt modelId="{E6126BF1-DD5D-4F2F-8FDA-97625AAF8D31}" type="pres">
      <dgm:prSet presAssocID="{52E23069-9BB5-4CFF-87CA-4BE557CFAE98}" presName="hierRoot3" presStyleCnt="0"/>
      <dgm:spPr/>
    </dgm:pt>
    <dgm:pt modelId="{A4439487-3A2A-457C-ABC8-CE2BF33BF122}" type="pres">
      <dgm:prSet presAssocID="{52E23069-9BB5-4CFF-87CA-4BE557CFAE98}" presName="composite3" presStyleCnt="0"/>
      <dgm:spPr/>
    </dgm:pt>
    <dgm:pt modelId="{11CDC333-9163-41E0-BFAF-4AC4E03F1D1C}" type="pres">
      <dgm:prSet presAssocID="{52E23069-9BB5-4CFF-87CA-4BE557CFAE98}" presName="background3" presStyleLbl="node3" presStyleIdx="3" presStyleCnt="4"/>
      <dgm:spPr>
        <a:solidFill>
          <a:srgbClr val="33CCFF"/>
        </a:solidFill>
      </dgm:spPr>
    </dgm:pt>
    <dgm:pt modelId="{7D964C7C-77E9-4911-B1CC-B8B459C7E127}" type="pres">
      <dgm:prSet presAssocID="{52E23069-9BB5-4CFF-87CA-4BE557CFAE98}" presName="text3" presStyleLbl="fgAcc3" presStyleIdx="3" presStyleCnt="4">
        <dgm:presLayoutVars>
          <dgm:chPref val="3"/>
        </dgm:presLayoutVars>
      </dgm:prSet>
      <dgm:spPr/>
    </dgm:pt>
    <dgm:pt modelId="{19A262E3-CCDB-48F7-B76F-FCE64710D2C2}" type="pres">
      <dgm:prSet presAssocID="{52E23069-9BB5-4CFF-87CA-4BE557CFAE98}" presName="hierChild4" presStyleCnt="0"/>
      <dgm:spPr/>
    </dgm:pt>
  </dgm:ptLst>
  <dgm:cxnLst>
    <dgm:cxn modelId="{CBCDEF0B-3197-4873-91B5-3258617BBD7E}" srcId="{3ECA8FD6-274E-4403-AF4B-62E3A41EC11C}" destId="{52E23069-9BB5-4CFF-87CA-4BE557CFAE98}" srcOrd="1" destOrd="0" parTransId="{8F3F2CCA-E92B-44C0-981F-4D7F8A8459A8}" sibTransId="{D8968322-3092-437F-BA6C-CBBC193C4BD0}"/>
    <dgm:cxn modelId="{AF89811D-F3A5-4C96-9BB8-83130F13345F}" srcId="{3ECA8FD6-274E-4403-AF4B-62E3A41EC11C}" destId="{3A251238-0E84-4127-A080-0A03B365B78E}" srcOrd="0" destOrd="0" parTransId="{3D67873D-28DE-494C-934F-095203922819}" sibTransId="{FDEBC4A2-C72F-48B9-B3D3-B6F3F1484235}"/>
    <dgm:cxn modelId="{4F387A2E-DD22-4F3F-AA2F-B141B92D1A2D}" type="presOf" srcId="{8681B15C-CA35-44A7-926D-88D35456D86D}" destId="{407A9ADA-58CA-4297-9D95-1C8A8A297624}" srcOrd="0" destOrd="0" presId="urn:microsoft.com/office/officeart/2005/8/layout/hierarchy1"/>
    <dgm:cxn modelId="{FC69B933-6514-4B86-8BA8-4D6E9709AC1D}" srcId="{3F4B08A9-032B-4565-BF75-C5253CFB936A}" destId="{88BE6713-78F8-4A80-8DA0-9A1DA2E92825}" srcOrd="0" destOrd="0" parTransId="{A42A7F30-6FD9-4C44-913A-674C04869D3A}" sibTransId="{70674B87-7F67-4162-8E36-0956E699F570}"/>
    <dgm:cxn modelId="{2A736C67-B30F-4311-A01A-86378F6C7BEE}" type="presOf" srcId="{A42A7F30-6FD9-4C44-913A-674C04869D3A}" destId="{11168679-60B8-4FCB-A442-C05379C6F560}" srcOrd="0" destOrd="0" presId="urn:microsoft.com/office/officeart/2005/8/layout/hierarchy1"/>
    <dgm:cxn modelId="{AB1F944C-A65B-4A87-81C3-70C95E9F1D9A}" srcId="{D4B47E98-47A4-485E-AF98-F6A43E3A6A25}" destId="{3F4B08A9-032B-4565-BF75-C5253CFB936A}" srcOrd="0" destOrd="0" parTransId="{C3B98CC2-9611-48B7-ADDF-8D4CA1D5C357}" sibTransId="{30DE2BB1-D4B7-4ED5-BB22-699EDE093A09}"/>
    <dgm:cxn modelId="{B27FAD78-25C6-4DFA-A468-74674143C5FF}" srcId="{88BE6713-78F8-4A80-8DA0-9A1DA2E92825}" destId="{8681B15C-CA35-44A7-926D-88D35456D86D}" srcOrd="1" destOrd="0" parTransId="{12A52FF9-2B36-4804-B18E-4160502F81AE}" sibTransId="{F8C411FE-1CF3-45FD-A308-06ED4C34B827}"/>
    <dgm:cxn modelId="{D3C9D57F-A9C3-41B9-BD5C-732CA611ADDD}" type="presOf" srcId="{3F4B08A9-032B-4565-BF75-C5253CFB936A}" destId="{16D4A7A5-A9E8-49DF-A93B-DFF4D78C4884}" srcOrd="0" destOrd="0" presId="urn:microsoft.com/office/officeart/2005/8/layout/hierarchy1"/>
    <dgm:cxn modelId="{B5BBD77F-C2F1-4A3E-84FA-0C256301214E}" type="presOf" srcId="{3ECA8FD6-274E-4403-AF4B-62E3A41EC11C}" destId="{4F880F30-AD69-48D8-8EBE-743BBC6A6B61}" srcOrd="0" destOrd="0" presId="urn:microsoft.com/office/officeart/2005/8/layout/hierarchy1"/>
    <dgm:cxn modelId="{CED36A80-BBE1-4910-9AA7-05E820823B50}" type="presOf" srcId="{88BE6713-78F8-4A80-8DA0-9A1DA2E92825}" destId="{E190511E-C117-4CEC-AAD5-759ED2C649F2}" srcOrd="0" destOrd="0" presId="urn:microsoft.com/office/officeart/2005/8/layout/hierarchy1"/>
    <dgm:cxn modelId="{8C91BF81-E969-4513-9866-DC3B46CA2FB9}" srcId="{3F4B08A9-032B-4565-BF75-C5253CFB936A}" destId="{3ECA8FD6-274E-4403-AF4B-62E3A41EC11C}" srcOrd="1" destOrd="0" parTransId="{2B2774BF-93A9-431C-9966-3C94CBC15941}" sibTransId="{30E19E3F-EA6E-4F41-B0FA-6117A74C47DE}"/>
    <dgm:cxn modelId="{6062C583-CDEB-46D0-AABC-C57F419CA01B}" srcId="{88BE6713-78F8-4A80-8DA0-9A1DA2E92825}" destId="{8EAD4994-981E-4CB6-A36C-1C3A286A29A5}" srcOrd="0" destOrd="0" parTransId="{A2BE1DC2-2879-4978-8325-90A42AAAD44A}" sibTransId="{16B47E00-7EB8-4806-8230-87FF3F9B9DDF}"/>
    <dgm:cxn modelId="{87728587-DBD0-43C5-899E-D2240CF7772D}" type="presOf" srcId="{3A251238-0E84-4127-A080-0A03B365B78E}" destId="{3CF53EE4-A22E-4596-A734-459E8E164511}" srcOrd="0" destOrd="0" presId="urn:microsoft.com/office/officeart/2005/8/layout/hierarchy1"/>
    <dgm:cxn modelId="{E3F8978C-FB85-4F45-9DD0-E8D6F5D4C34E}" type="presOf" srcId="{D4B47E98-47A4-485E-AF98-F6A43E3A6A25}" destId="{29C891AB-84B5-4DA2-89CC-D515974D4BCC}" srcOrd="0" destOrd="0" presId="urn:microsoft.com/office/officeart/2005/8/layout/hierarchy1"/>
    <dgm:cxn modelId="{1E62B69E-A6E5-4914-BCAA-F233B80554EF}" type="presOf" srcId="{3D67873D-28DE-494C-934F-095203922819}" destId="{85751C56-B65D-4450-99E6-954BA7264EAA}" srcOrd="0" destOrd="0" presId="urn:microsoft.com/office/officeart/2005/8/layout/hierarchy1"/>
    <dgm:cxn modelId="{E9EE6DA4-BEC5-41B2-82BD-63096D47AB4A}" type="presOf" srcId="{2B2774BF-93A9-431C-9966-3C94CBC15941}" destId="{4111BC92-4FE0-4C2E-8B5C-008CC8C55D58}" srcOrd="0" destOrd="0" presId="urn:microsoft.com/office/officeart/2005/8/layout/hierarchy1"/>
    <dgm:cxn modelId="{164A38B8-E76F-47A8-AB22-BDA9E4A2E6E1}" type="presOf" srcId="{8EAD4994-981E-4CB6-A36C-1C3A286A29A5}" destId="{8BCF6643-FEAB-400C-B5F2-D601A58D9155}" srcOrd="0" destOrd="0" presId="urn:microsoft.com/office/officeart/2005/8/layout/hierarchy1"/>
    <dgm:cxn modelId="{708701BB-B3A0-4DE3-9C74-C7F7A66AB93C}" type="presOf" srcId="{8F3F2CCA-E92B-44C0-981F-4D7F8A8459A8}" destId="{CDBD59E4-2742-4C76-ABE7-5FD24F267910}" srcOrd="0" destOrd="0" presId="urn:microsoft.com/office/officeart/2005/8/layout/hierarchy1"/>
    <dgm:cxn modelId="{1E25AEF2-7C84-416F-B1A7-309FFADC77F0}" type="presOf" srcId="{12A52FF9-2B36-4804-B18E-4160502F81AE}" destId="{53ADD041-D667-44D3-BC05-C682C2DF68ED}" srcOrd="0" destOrd="0" presId="urn:microsoft.com/office/officeart/2005/8/layout/hierarchy1"/>
    <dgm:cxn modelId="{270C8AF7-C92B-4A9B-B7C2-1F617E0D496B}" type="presOf" srcId="{52E23069-9BB5-4CFF-87CA-4BE557CFAE98}" destId="{7D964C7C-77E9-4911-B1CC-B8B459C7E127}" srcOrd="0" destOrd="0" presId="urn:microsoft.com/office/officeart/2005/8/layout/hierarchy1"/>
    <dgm:cxn modelId="{A77766F8-D964-47A9-B378-66EDB68ECCD3}" type="presOf" srcId="{A2BE1DC2-2879-4978-8325-90A42AAAD44A}" destId="{52DDD7B0-2466-4F24-82C2-0A1F78690B84}" srcOrd="0" destOrd="0" presId="urn:microsoft.com/office/officeart/2005/8/layout/hierarchy1"/>
    <dgm:cxn modelId="{7F2D0688-CF54-46FE-89DA-B7B51923D20E}" type="presParOf" srcId="{29C891AB-84B5-4DA2-89CC-D515974D4BCC}" destId="{9031C784-F9B5-4F34-A372-FEBACE1579E9}" srcOrd="0" destOrd="0" presId="urn:microsoft.com/office/officeart/2005/8/layout/hierarchy1"/>
    <dgm:cxn modelId="{5FE578B6-67DC-4621-87C2-2BB8B29C96E8}" type="presParOf" srcId="{9031C784-F9B5-4F34-A372-FEBACE1579E9}" destId="{545DEFCC-2D81-4462-8FDB-3497E0BC6825}" srcOrd="0" destOrd="0" presId="urn:microsoft.com/office/officeart/2005/8/layout/hierarchy1"/>
    <dgm:cxn modelId="{8A1CDE8E-6654-49C6-8504-14256901162C}" type="presParOf" srcId="{545DEFCC-2D81-4462-8FDB-3497E0BC6825}" destId="{6B14CA20-E6AA-43F9-BCAA-FF5A1008005B}" srcOrd="0" destOrd="0" presId="urn:microsoft.com/office/officeart/2005/8/layout/hierarchy1"/>
    <dgm:cxn modelId="{04F2F140-5AC2-4910-BA1B-56BAD7601B88}" type="presParOf" srcId="{545DEFCC-2D81-4462-8FDB-3497E0BC6825}" destId="{16D4A7A5-A9E8-49DF-A93B-DFF4D78C4884}" srcOrd="1" destOrd="0" presId="urn:microsoft.com/office/officeart/2005/8/layout/hierarchy1"/>
    <dgm:cxn modelId="{623A6AF3-9223-4C18-8FE7-4E205C73F015}" type="presParOf" srcId="{9031C784-F9B5-4F34-A372-FEBACE1579E9}" destId="{E00D2CA2-2F88-4784-83A3-A6369E4EF392}" srcOrd="1" destOrd="0" presId="urn:microsoft.com/office/officeart/2005/8/layout/hierarchy1"/>
    <dgm:cxn modelId="{C2AF1BA1-4E10-46F7-85A8-758641110C23}" type="presParOf" srcId="{E00D2CA2-2F88-4784-83A3-A6369E4EF392}" destId="{11168679-60B8-4FCB-A442-C05379C6F560}" srcOrd="0" destOrd="0" presId="urn:microsoft.com/office/officeart/2005/8/layout/hierarchy1"/>
    <dgm:cxn modelId="{3CBA2EDD-8D8B-4D40-B824-0BB523CD8C70}" type="presParOf" srcId="{E00D2CA2-2F88-4784-83A3-A6369E4EF392}" destId="{62E3917C-683F-434C-BDB1-B10DFA133EE4}" srcOrd="1" destOrd="0" presId="urn:microsoft.com/office/officeart/2005/8/layout/hierarchy1"/>
    <dgm:cxn modelId="{96788218-15F4-4FA1-BF44-F9A2A831CBCB}" type="presParOf" srcId="{62E3917C-683F-434C-BDB1-B10DFA133EE4}" destId="{7F2B62DB-A4A1-41B5-A989-CD0AF3DBEBC7}" srcOrd="0" destOrd="0" presId="urn:microsoft.com/office/officeart/2005/8/layout/hierarchy1"/>
    <dgm:cxn modelId="{894C6BAB-B48E-48EE-8403-8767C697AFE9}" type="presParOf" srcId="{7F2B62DB-A4A1-41B5-A989-CD0AF3DBEBC7}" destId="{03E3A2CA-7CF8-4427-8081-D67770CDC9EF}" srcOrd="0" destOrd="0" presId="urn:microsoft.com/office/officeart/2005/8/layout/hierarchy1"/>
    <dgm:cxn modelId="{4EFFEE76-D79E-4EC9-A1AC-27F268D7A1E3}" type="presParOf" srcId="{7F2B62DB-A4A1-41B5-A989-CD0AF3DBEBC7}" destId="{E190511E-C117-4CEC-AAD5-759ED2C649F2}" srcOrd="1" destOrd="0" presId="urn:microsoft.com/office/officeart/2005/8/layout/hierarchy1"/>
    <dgm:cxn modelId="{67C8A0F4-E295-4DC0-BF58-98F864069C1A}" type="presParOf" srcId="{62E3917C-683F-434C-BDB1-B10DFA133EE4}" destId="{B5FDEB63-56F1-405D-8911-4A9990516D48}" srcOrd="1" destOrd="0" presId="urn:microsoft.com/office/officeart/2005/8/layout/hierarchy1"/>
    <dgm:cxn modelId="{C08DE2D9-F0BC-4528-AD15-7F095C26919C}" type="presParOf" srcId="{B5FDEB63-56F1-405D-8911-4A9990516D48}" destId="{52DDD7B0-2466-4F24-82C2-0A1F78690B84}" srcOrd="0" destOrd="0" presId="urn:microsoft.com/office/officeart/2005/8/layout/hierarchy1"/>
    <dgm:cxn modelId="{1F157D82-E179-4B8F-A9FC-1DC3D7DB4A15}" type="presParOf" srcId="{B5FDEB63-56F1-405D-8911-4A9990516D48}" destId="{9A837045-48A9-47A1-A7EB-97EFBE98B0FC}" srcOrd="1" destOrd="0" presId="urn:microsoft.com/office/officeart/2005/8/layout/hierarchy1"/>
    <dgm:cxn modelId="{1863BBBB-E5A4-4601-8F73-D7B8B1D92300}" type="presParOf" srcId="{9A837045-48A9-47A1-A7EB-97EFBE98B0FC}" destId="{FAA1F93C-B162-4FA3-A547-8AA375678876}" srcOrd="0" destOrd="0" presId="urn:microsoft.com/office/officeart/2005/8/layout/hierarchy1"/>
    <dgm:cxn modelId="{9E4479B2-5015-4EE3-9542-738925D9A207}" type="presParOf" srcId="{FAA1F93C-B162-4FA3-A547-8AA375678876}" destId="{A752D787-5428-4EB5-95C6-47A63241FA1F}" srcOrd="0" destOrd="0" presId="urn:microsoft.com/office/officeart/2005/8/layout/hierarchy1"/>
    <dgm:cxn modelId="{C54936C3-9433-47DC-B8F1-AE7280C1C65A}" type="presParOf" srcId="{FAA1F93C-B162-4FA3-A547-8AA375678876}" destId="{8BCF6643-FEAB-400C-B5F2-D601A58D9155}" srcOrd="1" destOrd="0" presId="urn:microsoft.com/office/officeart/2005/8/layout/hierarchy1"/>
    <dgm:cxn modelId="{42D9D046-59BC-4735-94FB-011F64183B3A}" type="presParOf" srcId="{9A837045-48A9-47A1-A7EB-97EFBE98B0FC}" destId="{03133D61-F0E4-4D5F-95E2-4256E47117A5}" srcOrd="1" destOrd="0" presId="urn:microsoft.com/office/officeart/2005/8/layout/hierarchy1"/>
    <dgm:cxn modelId="{5EB988B6-BFAE-41CD-865F-60D563BA123E}" type="presParOf" srcId="{B5FDEB63-56F1-405D-8911-4A9990516D48}" destId="{53ADD041-D667-44D3-BC05-C682C2DF68ED}" srcOrd="2" destOrd="0" presId="urn:microsoft.com/office/officeart/2005/8/layout/hierarchy1"/>
    <dgm:cxn modelId="{298942CD-9635-43C5-A7CA-897E4CA8B372}" type="presParOf" srcId="{B5FDEB63-56F1-405D-8911-4A9990516D48}" destId="{0E8CC308-BD9B-4D73-9855-D32F8F814EC5}" srcOrd="3" destOrd="0" presId="urn:microsoft.com/office/officeart/2005/8/layout/hierarchy1"/>
    <dgm:cxn modelId="{F27537A3-C4E7-47A0-A8EE-7B28D2E60AA7}" type="presParOf" srcId="{0E8CC308-BD9B-4D73-9855-D32F8F814EC5}" destId="{76E86B9E-C7E3-4C12-8CAA-F8497506B150}" srcOrd="0" destOrd="0" presId="urn:microsoft.com/office/officeart/2005/8/layout/hierarchy1"/>
    <dgm:cxn modelId="{EDA61831-ADD0-4A31-8D1B-BE7996A50CBB}" type="presParOf" srcId="{76E86B9E-C7E3-4C12-8CAA-F8497506B150}" destId="{9E0EAFBE-C198-4391-8B4D-C9F2790941D3}" srcOrd="0" destOrd="0" presId="urn:microsoft.com/office/officeart/2005/8/layout/hierarchy1"/>
    <dgm:cxn modelId="{3CBC712A-C68C-4ABA-923C-75D7A2817C63}" type="presParOf" srcId="{76E86B9E-C7E3-4C12-8CAA-F8497506B150}" destId="{407A9ADA-58CA-4297-9D95-1C8A8A297624}" srcOrd="1" destOrd="0" presId="urn:microsoft.com/office/officeart/2005/8/layout/hierarchy1"/>
    <dgm:cxn modelId="{A7E1B135-9821-47E2-9B5D-F5FC2907AB0C}" type="presParOf" srcId="{0E8CC308-BD9B-4D73-9855-D32F8F814EC5}" destId="{33F53BA7-8326-4C43-8F06-1F069FBD1637}" srcOrd="1" destOrd="0" presId="urn:microsoft.com/office/officeart/2005/8/layout/hierarchy1"/>
    <dgm:cxn modelId="{9A09BF22-AD92-4205-BDA5-169BAD3BB147}" type="presParOf" srcId="{E00D2CA2-2F88-4784-83A3-A6369E4EF392}" destId="{4111BC92-4FE0-4C2E-8B5C-008CC8C55D58}" srcOrd="2" destOrd="0" presId="urn:microsoft.com/office/officeart/2005/8/layout/hierarchy1"/>
    <dgm:cxn modelId="{BE5D7B23-FE83-4A1E-BBDD-4778F6BF5B37}" type="presParOf" srcId="{E00D2CA2-2F88-4784-83A3-A6369E4EF392}" destId="{866E3C3E-70EC-4F2E-8D38-2D395B485857}" srcOrd="3" destOrd="0" presId="urn:microsoft.com/office/officeart/2005/8/layout/hierarchy1"/>
    <dgm:cxn modelId="{F23C80F7-06A2-4F53-A235-E8FE5900A678}" type="presParOf" srcId="{866E3C3E-70EC-4F2E-8D38-2D395B485857}" destId="{25BC2E32-8D6B-4721-8D4B-8024B5950FA4}" srcOrd="0" destOrd="0" presId="urn:microsoft.com/office/officeart/2005/8/layout/hierarchy1"/>
    <dgm:cxn modelId="{7BB56B3B-EFA3-411F-BEFC-72183F4DD0DC}" type="presParOf" srcId="{25BC2E32-8D6B-4721-8D4B-8024B5950FA4}" destId="{E0F39A57-6547-4AB8-B0B4-CB74C37C7D74}" srcOrd="0" destOrd="0" presId="urn:microsoft.com/office/officeart/2005/8/layout/hierarchy1"/>
    <dgm:cxn modelId="{F6CD81BD-1412-49A2-8D5E-C43B90CBF6EE}" type="presParOf" srcId="{25BC2E32-8D6B-4721-8D4B-8024B5950FA4}" destId="{4F880F30-AD69-48D8-8EBE-743BBC6A6B61}" srcOrd="1" destOrd="0" presId="urn:microsoft.com/office/officeart/2005/8/layout/hierarchy1"/>
    <dgm:cxn modelId="{B7C57EC9-917E-404D-918B-22E1FDFA201B}" type="presParOf" srcId="{866E3C3E-70EC-4F2E-8D38-2D395B485857}" destId="{E92E4311-1B25-442B-8938-587F94D6CDB1}" srcOrd="1" destOrd="0" presId="urn:microsoft.com/office/officeart/2005/8/layout/hierarchy1"/>
    <dgm:cxn modelId="{B1176BF8-ADD3-405C-9CD6-624967102B24}" type="presParOf" srcId="{E92E4311-1B25-442B-8938-587F94D6CDB1}" destId="{85751C56-B65D-4450-99E6-954BA7264EAA}" srcOrd="0" destOrd="0" presId="urn:microsoft.com/office/officeart/2005/8/layout/hierarchy1"/>
    <dgm:cxn modelId="{6E6A9B44-52EC-4FF5-959E-97AD5928BE4D}" type="presParOf" srcId="{E92E4311-1B25-442B-8938-587F94D6CDB1}" destId="{57605299-BA7F-4AF5-AA1E-97E6DBCD5598}" srcOrd="1" destOrd="0" presId="urn:microsoft.com/office/officeart/2005/8/layout/hierarchy1"/>
    <dgm:cxn modelId="{F51B7F07-CE16-4426-9996-B73D80417857}" type="presParOf" srcId="{57605299-BA7F-4AF5-AA1E-97E6DBCD5598}" destId="{69FE1AF7-11E8-40F2-A817-10D51FA4A24C}" srcOrd="0" destOrd="0" presId="urn:microsoft.com/office/officeart/2005/8/layout/hierarchy1"/>
    <dgm:cxn modelId="{364BCC7C-ABB7-4C97-8970-0579F778788A}" type="presParOf" srcId="{69FE1AF7-11E8-40F2-A817-10D51FA4A24C}" destId="{22DE6EF9-CDF2-4FD6-B4FF-58BE9A6326C4}" srcOrd="0" destOrd="0" presId="urn:microsoft.com/office/officeart/2005/8/layout/hierarchy1"/>
    <dgm:cxn modelId="{0EA2E9FD-C54C-4AD3-ADA7-62F4D5D76A5C}" type="presParOf" srcId="{69FE1AF7-11E8-40F2-A817-10D51FA4A24C}" destId="{3CF53EE4-A22E-4596-A734-459E8E164511}" srcOrd="1" destOrd="0" presId="urn:microsoft.com/office/officeart/2005/8/layout/hierarchy1"/>
    <dgm:cxn modelId="{EB01A62C-E9EE-4200-B5B9-D80B7182E1B8}" type="presParOf" srcId="{57605299-BA7F-4AF5-AA1E-97E6DBCD5598}" destId="{E196EC3E-ED7F-42C8-B761-11B75B98F062}" srcOrd="1" destOrd="0" presId="urn:microsoft.com/office/officeart/2005/8/layout/hierarchy1"/>
    <dgm:cxn modelId="{3E0B6456-C1BA-416E-9136-0BBFDCFD7E73}" type="presParOf" srcId="{E92E4311-1B25-442B-8938-587F94D6CDB1}" destId="{CDBD59E4-2742-4C76-ABE7-5FD24F267910}" srcOrd="2" destOrd="0" presId="urn:microsoft.com/office/officeart/2005/8/layout/hierarchy1"/>
    <dgm:cxn modelId="{0867EA4B-7CCA-4FDA-BF0C-BE62928D293B}" type="presParOf" srcId="{E92E4311-1B25-442B-8938-587F94D6CDB1}" destId="{E6126BF1-DD5D-4F2F-8FDA-97625AAF8D31}" srcOrd="3" destOrd="0" presId="urn:microsoft.com/office/officeart/2005/8/layout/hierarchy1"/>
    <dgm:cxn modelId="{2D5C5895-BEB9-4D2A-9583-C1D6A7A188A5}" type="presParOf" srcId="{E6126BF1-DD5D-4F2F-8FDA-97625AAF8D31}" destId="{A4439487-3A2A-457C-ABC8-CE2BF33BF122}" srcOrd="0" destOrd="0" presId="urn:microsoft.com/office/officeart/2005/8/layout/hierarchy1"/>
    <dgm:cxn modelId="{111FE703-E24F-4981-A9E7-111B9A868B20}" type="presParOf" srcId="{A4439487-3A2A-457C-ABC8-CE2BF33BF122}" destId="{11CDC333-9163-41E0-BFAF-4AC4E03F1D1C}" srcOrd="0" destOrd="0" presId="urn:microsoft.com/office/officeart/2005/8/layout/hierarchy1"/>
    <dgm:cxn modelId="{91B77F9B-15D5-4821-B8AD-2F60AD407334}" type="presParOf" srcId="{A4439487-3A2A-457C-ABC8-CE2BF33BF122}" destId="{7D964C7C-77E9-4911-B1CC-B8B459C7E127}" srcOrd="1" destOrd="0" presId="urn:microsoft.com/office/officeart/2005/8/layout/hierarchy1"/>
    <dgm:cxn modelId="{5592AC08-615C-4E70-AD63-3BF5D9E6AD6B}" type="presParOf" srcId="{E6126BF1-DD5D-4F2F-8FDA-97625AAF8D31}" destId="{19A262E3-CCDB-48F7-B76F-FCE64710D2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D59E4-2742-4C76-ABE7-5FD24F267910}">
      <dsp:nvSpPr>
        <dsp:cNvPr id="0" name=""/>
        <dsp:cNvSpPr/>
      </dsp:nvSpPr>
      <dsp:spPr>
        <a:xfrm>
          <a:off x="6047581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22225" cap="rnd" cmpd="sng" algn="ctr">
          <a:solidFill>
            <a:srgbClr val="33CCFF"/>
          </a:solidFill>
          <a:prstDash val="solid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51C56-B65D-4450-99E6-954BA7264EAA}">
      <dsp:nvSpPr>
        <dsp:cNvPr id="0" name=""/>
        <dsp:cNvSpPr/>
      </dsp:nvSpPr>
      <dsp:spPr>
        <a:xfrm>
          <a:off x="5008562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22225" cap="rnd" cmpd="sng" algn="ctr">
          <a:solidFill>
            <a:srgbClr val="3399FF"/>
          </a:solidFill>
          <a:prstDash val="solid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1BC92-4FE0-4C2E-8B5C-008CC8C55D58}">
      <dsp:nvSpPr>
        <dsp:cNvPr id="0" name=""/>
        <dsp:cNvSpPr/>
      </dsp:nvSpPr>
      <dsp:spPr>
        <a:xfrm>
          <a:off x="3969543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2078037" y="336972"/>
              </a:lnTo>
              <a:lnTo>
                <a:pt x="2078037" y="494478"/>
              </a:lnTo>
            </a:path>
          </a:pathLst>
        </a:custGeom>
        <a:noFill/>
        <a:ln w="22225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D041-D667-44D3-BC05-C682C2DF68ED}">
      <dsp:nvSpPr>
        <dsp:cNvPr id="0" name=""/>
        <dsp:cNvSpPr/>
      </dsp:nvSpPr>
      <dsp:spPr>
        <a:xfrm>
          <a:off x="1891506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22225" cap="rnd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DD7B0-2466-4F24-82C2-0A1F78690B84}">
      <dsp:nvSpPr>
        <dsp:cNvPr id="0" name=""/>
        <dsp:cNvSpPr/>
      </dsp:nvSpPr>
      <dsp:spPr>
        <a:xfrm>
          <a:off x="852487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9050" cap="rnd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68679-60B8-4FCB-A442-C05379C6F560}">
      <dsp:nvSpPr>
        <dsp:cNvPr id="0" name=""/>
        <dsp:cNvSpPr/>
      </dsp:nvSpPr>
      <dsp:spPr>
        <a:xfrm>
          <a:off x="1891506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2078037" y="0"/>
              </a:moveTo>
              <a:lnTo>
                <a:pt x="2078037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4CA20-E6AA-43F9-BCAA-FF5A1008005B}">
      <dsp:nvSpPr>
        <dsp:cNvPr id="0" name=""/>
        <dsp:cNvSpPr/>
      </dsp:nvSpPr>
      <dsp:spPr>
        <a:xfrm>
          <a:off x="3119437" y="505669"/>
          <a:ext cx="1700212" cy="107963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4A7A5-A9E8-49DF-A93B-DFF4D78C4884}">
      <dsp:nvSpPr>
        <dsp:cNvPr id="0" name=""/>
        <dsp:cNvSpPr/>
      </dsp:nvSpPr>
      <dsp:spPr>
        <a:xfrm>
          <a:off x="3308349" y="68513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mbria" panose="02040503050406030204" pitchFamily="18" charset="0"/>
              <a:ea typeface="Cambria" panose="02040503050406030204" pitchFamily="18" charset="0"/>
            </a:rPr>
            <a:t>Spécialité maths en 1ère</a:t>
          </a:r>
        </a:p>
      </dsp:txBody>
      <dsp:txXfrm>
        <a:off x="3308349" y="685136"/>
        <a:ext cx="1700212" cy="1079634"/>
      </dsp:txXfrm>
    </dsp:sp>
    <dsp:sp modelId="{03E3A2CA-7CF8-4427-8081-D67770CDC9EF}">
      <dsp:nvSpPr>
        <dsp:cNvPr id="0" name=""/>
        <dsp:cNvSpPr/>
      </dsp:nvSpPr>
      <dsp:spPr>
        <a:xfrm>
          <a:off x="1041399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0511E-C117-4CEC-AAD5-759ED2C649F2}">
      <dsp:nvSpPr>
        <dsp:cNvPr id="0" name=""/>
        <dsp:cNvSpPr/>
      </dsp:nvSpPr>
      <dsp:spPr>
        <a:xfrm>
          <a:off x="1230312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mbria" panose="02040503050406030204" pitchFamily="18" charset="0"/>
              <a:ea typeface="Cambria" panose="02040503050406030204" pitchFamily="18" charset="0"/>
            </a:rPr>
            <a:t>Arrêt de la spécialité en terminale</a:t>
          </a:r>
        </a:p>
      </dsp:txBody>
      <dsp:txXfrm>
        <a:off x="1230312" y="2259249"/>
        <a:ext cx="1700212" cy="1079634"/>
      </dsp:txXfrm>
    </dsp:sp>
    <dsp:sp modelId="{A752D787-5428-4EB5-95C6-47A63241FA1F}">
      <dsp:nvSpPr>
        <dsp:cNvPr id="0" name=""/>
        <dsp:cNvSpPr/>
      </dsp:nvSpPr>
      <dsp:spPr>
        <a:xfrm>
          <a:off x="2381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F6643-FEAB-400C-B5F2-D601A58D9155}">
      <dsp:nvSpPr>
        <dsp:cNvPr id="0" name=""/>
        <dsp:cNvSpPr/>
      </dsp:nvSpPr>
      <dsp:spPr>
        <a:xfrm>
          <a:off x="191293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mbria" panose="02040503050406030204" pitchFamily="18" charset="0"/>
              <a:ea typeface="Cambria" panose="02040503050406030204" pitchFamily="18" charset="0"/>
            </a:rPr>
            <a:t>-</a:t>
          </a:r>
        </a:p>
      </dsp:txBody>
      <dsp:txXfrm>
        <a:off x="191293" y="3833362"/>
        <a:ext cx="1700212" cy="1079634"/>
      </dsp:txXfrm>
    </dsp:sp>
    <dsp:sp modelId="{9E0EAFBE-C198-4391-8B4D-C9F2790941D3}">
      <dsp:nvSpPr>
        <dsp:cNvPr id="0" name=""/>
        <dsp:cNvSpPr/>
      </dsp:nvSpPr>
      <dsp:spPr>
        <a:xfrm>
          <a:off x="2080418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A9ADA-58CA-4297-9D95-1C8A8A297624}">
      <dsp:nvSpPr>
        <dsp:cNvPr id="0" name=""/>
        <dsp:cNvSpPr/>
      </dsp:nvSpPr>
      <dsp:spPr>
        <a:xfrm>
          <a:off x="2269331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mbria" panose="02040503050406030204" pitchFamily="18" charset="0"/>
              <a:ea typeface="Cambria" panose="02040503050406030204" pitchFamily="18" charset="0"/>
            </a:rPr>
            <a:t>Option Maths complémentaires </a:t>
          </a:r>
        </a:p>
      </dsp:txBody>
      <dsp:txXfrm>
        <a:off x="2269331" y="3833362"/>
        <a:ext cx="1700212" cy="1079634"/>
      </dsp:txXfrm>
    </dsp:sp>
    <dsp:sp modelId="{E0F39A57-6547-4AB8-B0B4-CB74C37C7D74}">
      <dsp:nvSpPr>
        <dsp:cNvPr id="0" name=""/>
        <dsp:cNvSpPr/>
      </dsp:nvSpPr>
      <dsp:spPr>
        <a:xfrm>
          <a:off x="5197474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80F30-AD69-48D8-8EBE-743BBC6A6B61}">
      <dsp:nvSpPr>
        <dsp:cNvPr id="0" name=""/>
        <dsp:cNvSpPr/>
      </dsp:nvSpPr>
      <dsp:spPr>
        <a:xfrm>
          <a:off x="5386387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mbria" panose="02040503050406030204" pitchFamily="18" charset="0"/>
              <a:ea typeface="Cambria" panose="02040503050406030204" pitchFamily="18" charset="0"/>
            </a:rPr>
            <a:t>Poursuite de la spécialité en terminale</a:t>
          </a:r>
        </a:p>
      </dsp:txBody>
      <dsp:txXfrm>
        <a:off x="5386387" y="2259249"/>
        <a:ext cx="1700212" cy="1079634"/>
      </dsp:txXfrm>
    </dsp:sp>
    <dsp:sp modelId="{22DE6EF9-CDF2-4FD6-B4FF-58BE9A6326C4}">
      <dsp:nvSpPr>
        <dsp:cNvPr id="0" name=""/>
        <dsp:cNvSpPr/>
      </dsp:nvSpPr>
      <dsp:spPr>
        <a:xfrm>
          <a:off x="4158456" y="3653896"/>
          <a:ext cx="1700212" cy="1079634"/>
        </a:xfrm>
        <a:prstGeom prst="roundRect">
          <a:avLst>
            <a:gd name="adj" fmla="val 10000"/>
          </a:avLst>
        </a:prstGeom>
        <a:solidFill>
          <a:srgbClr val="3399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53EE4-A22E-4596-A734-459E8E164511}">
      <dsp:nvSpPr>
        <dsp:cNvPr id="0" name=""/>
        <dsp:cNvSpPr/>
      </dsp:nvSpPr>
      <dsp:spPr>
        <a:xfrm>
          <a:off x="4347368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mbria" panose="02040503050406030204" pitchFamily="18" charset="0"/>
              <a:ea typeface="Cambria" panose="02040503050406030204" pitchFamily="18" charset="0"/>
            </a:rPr>
            <a:t>Spécialité</a:t>
          </a:r>
        </a:p>
      </dsp:txBody>
      <dsp:txXfrm>
        <a:off x="4347368" y="3833362"/>
        <a:ext cx="1700212" cy="1079634"/>
      </dsp:txXfrm>
    </dsp:sp>
    <dsp:sp modelId="{11CDC333-9163-41E0-BFAF-4AC4E03F1D1C}">
      <dsp:nvSpPr>
        <dsp:cNvPr id="0" name=""/>
        <dsp:cNvSpPr/>
      </dsp:nvSpPr>
      <dsp:spPr>
        <a:xfrm>
          <a:off x="6236493" y="3653896"/>
          <a:ext cx="1700212" cy="1079634"/>
        </a:xfrm>
        <a:prstGeom prst="roundRect">
          <a:avLst>
            <a:gd name="adj" fmla="val 10000"/>
          </a:avLst>
        </a:prstGeom>
        <a:solidFill>
          <a:srgbClr val="33CC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64C7C-77E9-4911-B1CC-B8B459C7E127}">
      <dsp:nvSpPr>
        <dsp:cNvPr id="0" name=""/>
        <dsp:cNvSpPr/>
      </dsp:nvSpPr>
      <dsp:spPr>
        <a:xfrm>
          <a:off x="6425406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mbria" panose="02040503050406030204" pitchFamily="18" charset="0"/>
              <a:ea typeface="Cambria" panose="02040503050406030204" pitchFamily="18" charset="0"/>
            </a:rPr>
            <a:t>Spécialité + Option Maths Expertes</a:t>
          </a:r>
        </a:p>
      </dsp:txBody>
      <dsp:txXfrm>
        <a:off x="6425406" y="3833362"/>
        <a:ext cx="1700212" cy="1079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66143-2DC3-454E-B2E0-9E128F5986DA}" type="datetimeFigureOut">
              <a:rPr lang="fr-FR" smtClean="0"/>
              <a:pPr/>
              <a:t>17/02/2020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348E9-A648-4FC7-8A2E-7A5B6FE99A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2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5E0-164A-4E38-AD55-EFD54677C790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E8BA-E144-4CF8-9C62-94C969D81370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7946-C755-4970-9F3C-5029A9A761E8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0159-BBA5-4A5C-BCB4-A296411054F8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23C9-CC90-4D7C-8A6B-FAC74412749D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E04-BA80-4040-93AD-A8E2A3464174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B880-D2D6-46BC-9C46-23571967F9F6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F7A6-6182-403B-870C-EF7B2865B57B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C22-9EA9-4B4F-904A-07F75AECFA24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49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■"/>
              <a:tabLst/>
              <a:defRPr>
                <a:solidFill>
                  <a:schemeClr val="tx1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14BD508-2812-4132-AC40-0019EA3068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209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106-2622-497B-B8CC-92006E3D6F53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048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959F-4EC2-4917-A277-343EF0C122EA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2686-01F4-4FA1-8045-ABC19CB505EC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C20E-62E1-4959-B2CF-B708777BE2CF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3C20-DBC0-4940-A2DC-67A5E7C233AD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0555-33A6-40A1-A1EE-63C216BE1130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CFC3-C6B0-4269-A2E9-4126E28D837C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6829-2D84-4DF8-8DBA-96E2E6152EC2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2B8757-060D-403A-817E-2E708A8B44C2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yc-yourcenar-morangis.ac-versailles.fr/wp-content/uploads/sites/110/2019/06/Devoirs-de-vacances-HGGSP_PDF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orizons21.fr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rama.com/reforme-du-bac/reforme-du-bac-les-eleves-choisiront-7-specialites-au-105006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bg.org/2018/11/20/bilan-de-lentrevue-avec-la-conference-des-doyens-des-facultes-de-medecine/?fbclid=IwAR21d7lxsj7yrEbAbcaUE57nn1hLx4r78KVlZiKEQ-BC88GTdbxs32g8hd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quandjepasselebac.education.fr/controle-contin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7E086-B270-478B-B815-5F573687E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008428" cy="2697481"/>
          </a:xfrm>
        </p:spPr>
        <p:txBody>
          <a:bodyPr/>
          <a:lstStyle/>
          <a:p>
            <a:pPr algn="ctr"/>
            <a:r>
              <a:rPr lang="fr-FR" dirty="0"/>
              <a:t>Réunion </a:t>
            </a:r>
            <a:br>
              <a:rPr lang="fr-FR" dirty="0"/>
            </a:br>
            <a:r>
              <a:rPr lang="fr-FR" dirty="0"/>
              <a:t>nouveau BAC 2021</a:t>
            </a:r>
            <a:br>
              <a:rPr lang="fr-FR" dirty="0"/>
            </a:br>
            <a:r>
              <a:rPr lang="fr-FR" dirty="0"/>
              <a:t>jeudi 13 février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91517C-44E3-4D9D-B55B-D1897680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47CD-7FEE-4CFE-BF06-2AD354C3F99B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5F1A58-C9A8-4A4B-92BA-3B6374DB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Image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18" y="3662328"/>
            <a:ext cx="3402105" cy="28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LIVRET Scolaire et contrôle continu</a:t>
            </a:r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328864" y="192947"/>
            <a:ext cx="7881937" cy="4060271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dirty="0">
                <a:latin typeface="Arial" pitchFamily="34" charset="0"/>
                <a:cs typeface="Arial" pitchFamily="34" charset="0"/>
              </a:rPr>
              <a:t>Le contrôle continu combine deux modalités d’évaluation :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b="1" dirty="0">
                <a:latin typeface="Arial" pitchFamily="34" charset="0"/>
                <a:cs typeface="Arial" pitchFamily="34" charset="0"/>
              </a:rPr>
              <a:t>les notes des livrets scolaires à hauteur de 10% de la note finale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>
                <a:latin typeface="Arial" pitchFamily="34" charset="0"/>
                <a:cs typeface="Arial" pitchFamily="34" charset="0"/>
              </a:rPr>
              <a:t>les épreuves communes de contrôle continu à hauteur de 30 %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dirty="0">
                <a:latin typeface="Arial" pitchFamily="34" charset="0"/>
                <a:cs typeface="Arial" pitchFamily="34" charset="0"/>
              </a:rPr>
              <a:t>Les notes des livrets scolaires portent sur l’ensemble des matières étudiées en 1</a:t>
            </a:r>
            <a:r>
              <a:rPr lang="fr-FR" altLang="fr-FR" baseline="30000" dirty="0">
                <a:latin typeface="Arial" pitchFamily="34" charset="0"/>
                <a:cs typeface="Arial" pitchFamily="34" charset="0"/>
              </a:rPr>
              <a:t>re</a:t>
            </a:r>
            <a:r>
              <a:rPr lang="fr-FR" altLang="fr-FR" dirty="0">
                <a:latin typeface="Arial" pitchFamily="34" charset="0"/>
                <a:cs typeface="Arial" pitchFamily="34" charset="0"/>
              </a:rPr>
              <a:t> et en </a:t>
            </a:r>
            <a:r>
              <a:rPr lang="fr-FR" altLang="fr-FR" dirty="0" err="1">
                <a:latin typeface="Arial" pitchFamily="34" charset="0"/>
                <a:cs typeface="Arial" pitchFamily="34" charset="0"/>
              </a:rPr>
              <a:t>Tle</a:t>
            </a:r>
            <a:r>
              <a:rPr lang="fr-FR" altLang="fr-FR" dirty="0">
                <a:latin typeface="Arial" pitchFamily="34" charset="0"/>
                <a:cs typeface="Arial" pitchFamily="34" charset="0"/>
              </a:rPr>
              <a:t>, y compris les enseignements optionnels.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3318E6-83CA-4B7A-82AA-2C4A40428FFA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C0664-9BE3-4411-89E5-F95AFDF4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Mathématiques en Terminales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3F4394-2F28-4061-A62A-83E11AE3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2D04-5B72-4EB7-89F5-61A8C8F6AD6C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092036-A039-414A-B077-10C198A8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49B6D8-3FD2-4A3B-BD37-E0821717C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3335860"/>
            <a:ext cx="4559300" cy="256460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9249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AC693-8CAD-4FFD-BFD9-49972F52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32" y="5167312"/>
            <a:ext cx="8534400" cy="1507067"/>
          </a:xfrm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En Terminales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8194E1-CB45-4DFB-ACE8-FDA00D49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68" y="658842"/>
            <a:ext cx="3810000" cy="902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Trois programmes de mathématiques possibles </a:t>
            </a:r>
          </a:p>
          <a:p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48F1DB-01B1-4872-A04F-F75E5617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DA2-0FEF-432B-BB36-61277708F2E3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6EA24-F591-4093-969B-66C60D2E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26E67F1-EBA8-49CE-98CF-B87ABF27A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409184"/>
              </p:ext>
            </p:extLst>
          </p:nvPr>
        </p:nvGraphicFramePr>
        <p:xfrm>
          <a:off x="1884610" y="1184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85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2DD71-72DD-4D06-824C-4DC79A83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4" y="-18667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Organisation des mathématiques en Terminale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871FAC-BAFC-4626-8CB1-EF4081C3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5820-D0B7-424E-834E-E565A0BF758E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3026B7-CCAE-48B7-AA11-41FED972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209EA6-A00F-40F6-9949-280DDC0DFC28}"/>
              </a:ext>
            </a:extLst>
          </p:cNvPr>
          <p:cNvSpPr txBox="1"/>
          <p:nvPr/>
        </p:nvSpPr>
        <p:spPr>
          <a:xfrm>
            <a:off x="204930" y="1518441"/>
            <a:ext cx="19116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Arrêt de la spécialité en Terminale</a:t>
            </a:r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4EBF5B12-CCE0-4135-A481-53478FC7F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87284"/>
              </p:ext>
            </p:extLst>
          </p:nvPr>
        </p:nvGraphicFramePr>
        <p:xfrm>
          <a:off x="641528" y="2423160"/>
          <a:ext cx="9618207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2034560">
                  <a:extLst>
                    <a:ext uri="{9D8B030D-6E8A-4147-A177-3AD203B41FA5}">
                      <a16:colId xmlns:a16="http://schemas.microsoft.com/office/drawing/2014/main" val="3530702674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1241018868"/>
                    </a:ext>
                  </a:extLst>
                </a:gridCol>
                <a:gridCol w="4264125">
                  <a:extLst>
                    <a:ext uri="{9D8B030D-6E8A-4147-A177-3AD203B41FA5}">
                      <a16:colId xmlns:a16="http://schemas.microsoft.com/office/drawing/2014/main" val="1811464458"/>
                    </a:ext>
                  </a:extLst>
                </a:gridCol>
                <a:gridCol w="2379955">
                  <a:extLst>
                    <a:ext uri="{9D8B030D-6E8A-4147-A177-3AD203B41FA5}">
                      <a16:colId xmlns:a16="http://schemas.microsoft.com/office/drawing/2014/main" val="140674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Heure par semaine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Programme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Post-bac</a:t>
                      </a: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4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Option</a:t>
                      </a:r>
                    </a:p>
                    <a:p>
                      <a:pPr algn="ctr"/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Mathématiques complémentaires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3h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Suites numériques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Fonctions + fonction logarithme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Primitives</a:t>
                      </a:r>
                      <a:r>
                        <a:rPr lang="fr-FR" sz="1600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et é</a:t>
                      </a: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quations différentielles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Intégration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Probabilités et statistiques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Algorithmique et programmation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Etudes de médecine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Etudes paramédicales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Etudes d’économie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Ecole de management et de commerce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6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26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2DD71-72DD-4D06-824C-4DC79A83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4" y="-18667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Organisation des mathématiques en Terminale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35D26E-7C65-4A95-B16B-9735FB4D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9B0-6FE7-44C0-9909-93E662C68BEE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FD8D87-6CF9-4686-A7BA-D9F38910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4EBF5B12-CCE0-4135-A481-53478FC7FA2F}"/>
              </a:ext>
            </a:extLst>
          </p:cNvPr>
          <p:cNvGraphicFramePr>
            <a:graphicFrameLocks noGrp="1"/>
          </p:cNvGraphicFramePr>
          <p:nvPr/>
        </p:nvGraphicFramePr>
        <p:xfrm>
          <a:off x="2125301" y="1778476"/>
          <a:ext cx="9618207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2034560">
                  <a:extLst>
                    <a:ext uri="{9D8B030D-6E8A-4147-A177-3AD203B41FA5}">
                      <a16:colId xmlns:a16="http://schemas.microsoft.com/office/drawing/2014/main" val="3530702674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1241018868"/>
                    </a:ext>
                  </a:extLst>
                </a:gridCol>
                <a:gridCol w="4264125">
                  <a:extLst>
                    <a:ext uri="{9D8B030D-6E8A-4147-A177-3AD203B41FA5}">
                      <a16:colId xmlns:a16="http://schemas.microsoft.com/office/drawing/2014/main" val="1811464458"/>
                    </a:ext>
                  </a:extLst>
                </a:gridCol>
                <a:gridCol w="2379955">
                  <a:extLst>
                    <a:ext uri="{9D8B030D-6E8A-4147-A177-3AD203B41FA5}">
                      <a16:colId xmlns:a16="http://schemas.microsoft.com/office/drawing/2014/main" val="140674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Heure par semaine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Programme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Post-bac</a:t>
                      </a: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4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Spécialité</a:t>
                      </a:r>
                    </a:p>
                    <a:p>
                      <a:pPr algn="ctr"/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Mathématiques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Suites numériques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Fonctions + fonction logarithme + fonctions trigo.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Primitives</a:t>
                      </a:r>
                      <a:r>
                        <a:rPr lang="fr-FR" sz="1600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et é</a:t>
                      </a: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quations différentielles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Intégration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Probabilités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Combinatoire et dénombrement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Géométrie dans l’espace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Algorithmique et programmation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CPGE économiques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Informatique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DUT scientifiques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Prépa BCPST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Architecture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60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8734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B1DE248-ED7D-4E25-82B2-4646F2F48F00}"/>
              </a:ext>
            </a:extLst>
          </p:cNvPr>
          <p:cNvSpPr txBox="1"/>
          <p:nvPr/>
        </p:nvSpPr>
        <p:spPr>
          <a:xfrm>
            <a:off x="165741" y="1806236"/>
            <a:ext cx="1843156" cy="923330"/>
          </a:xfrm>
          <a:prstGeom prst="rect">
            <a:avLst/>
          </a:prstGeom>
          <a:gradFill>
            <a:gsLst>
              <a:gs pos="0">
                <a:srgbClr val="3399FF"/>
              </a:gs>
              <a:gs pos="56000">
                <a:schemeClr val="accent1">
                  <a:lumMod val="45000"/>
                  <a:lumOff val="55000"/>
                </a:schemeClr>
              </a:gs>
              <a:gs pos="77000">
                <a:srgbClr val="33CCFF"/>
              </a:gs>
            </a:gsLst>
            <a:lin ang="5400000" scaled="1"/>
          </a:gra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Poursuite de la spécialité en Terminale</a:t>
            </a:r>
          </a:p>
        </p:txBody>
      </p:sp>
    </p:spTree>
    <p:extLst>
      <p:ext uri="{BB962C8B-B14F-4D97-AF65-F5344CB8AC3E}">
        <p14:creationId xmlns:p14="http://schemas.microsoft.com/office/powerpoint/2010/main" val="743921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2DD71-72DD-4D06-824C-4DC79A83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4" y="-18667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Organisation des mathématiques en Terminale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454C56-3F07-4D72-B049-D0DAD968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360F-90B4-47E0-B4E2-D09EAF7A2179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B6F7FE-FB35-45BD-B89D-516E9DE1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4EBF5B12-CCE0-4135-A481-53478FC7F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37193"/>
              </p:ext>
            </p:extLst>
          </p:nvPr>
        </p:nvGraphicFramePr>
        <p:xfrm>
          <a:off x="2218658" y="2078683"/>
          <a:ext cx="9618207" cy="4053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2034560">
                  <a:extLst>
                    <a:ext uri="{9D8B030D-6E8A-4147-A177-3AD203B41FA5}">
                      <a16:colId xmlns:a16="http://schemas.microsoft.com/office/drawing/2014/main" val="3530702674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1241018868"/>
                    </a:ext>
                  </a:extLst>
                </a:gridCol>
                <a:gridCol w="4264125">
                  <a:extLst>
                    <a:ext uri="{9D8B030D-6E8A-4147-A177-3AD203B41FA5}">
                      <a16:colId xmlns:a16="http://schemas.microsoft.com/office/drawing/2014/main" val="1811464458"/>
                    </a:ext>
                  </a:extLst>
                </a:gridCol>
                <a:gridCol w="2379955">
                  <a:extLst>
                    <a:ext uri="{9D8B030D-6E8A-4147-A177-3AD203B41FA5}">
                      <a16:colId xmlns:a16="http://schemas.microsoft.com/office/drawing/2014/main" val="140674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Heure par semaine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Programme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Post-bac</a:t>
                      </a:r>
                      <a:endParaRPr lang="fr-FR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4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Spécialité</a:t>
                      </a:r>
                    </a:p>
                    <a:p>
                      <a:pPr algn="ctr"/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Mathématiques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Suites numériques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Fonctions + fonction logarithme + fonctions trigo.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Primitives</a:t>
                      </a:r>
                      <a:r>
                        <a:rPr lang="fr-FR" sz="1600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et é</a:t>
                      </a: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quations différentielles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Intégration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Probabilités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Combinatoire et dénombrement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Géométrie dans l’espace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Algorithmique et programmation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CPGE économiques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Informatique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DUT scientifiques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Prépa BCPST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i="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Architecture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60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8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Option</a:t>
                      </a:r>
                    </a:p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Mathématiques expertes</a:t>
                      </a:r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3h</a:t>
                      </a:r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Nombres complexes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Arithmétique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Graphes &amp; matrices</a:t>
                      </a:r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CPGE scientifiques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École d’ingénieurs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Licence de mathématiques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Licence de Physique</a:t>
                      </a:r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4161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B1DE248-ED7D-4E25-82B2-4646F2F48F00}"/>
              </a:ext>
            </a:extLst>
          </p:cNvPr>
          <p:cNvSpPr txBox="1"/>
          <p:nvPr/>
        </p:nvSpPr>
        <p:spPr>
          <a:xfrm>
            <a:off x="192826" y="2078758"/>
            <a:ext cx="1843156" cy="923330"/>
          </a:xfrm>
          <a:prstGeom prst="rect">
            <a:avLst/>
          </a:prstGeom>
          <a:gradFill>
            <a:gsLst>
              <a:gs pos="0">
                <a:srgbClr val="3399FF"/>
              </a:gs>
              <a:gs pos="56000">
                <a:schemeClr val="accent1">
                  <a:lumMod val="45000"/>
                  <a:lumOff val="55000"/>
                </a:schemeClr>
              </a:gs>
              <a:gs pos="77000">
                <a:srgbClr val="33CCFF"/>
              </a:gs>
            </a:gsLst>
            <a:lin ang="5400000" scaled="1"/>
          </a:gra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Poursuite de la spécialité en Terminale</a:t>
            </a:r>
          </a:p>
        </p:txBody>
      </p:sp>
    </p:spTree>
    <p:extLst>
      <p:ext uri="{BB962C8B-B14F-4D97-AF65-F5344CB8AC3E}">
        <p14:creationId xmlns:p14="http://schemas.microsoft.com/office/powerpoint/2010/main" val="375691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LCE ANGLAIS…"/>
          <p:cNvSpPr txBox="1">
            <a:spLocks noGrp="1"/>
          </p:cNvSpPr>
          <p:nvPr>
            <p:ph type="ctrTitle"/>
          </p:nvPr>
        </p:nvSpPr>
        <p:spPr>
          <a:xfrm>
            <a:off x="687897" y="653771"/>
            <a:ext cx="8284851" cy="369616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4320">
              <a:defRPr sz="10368"/>
            </a:pPr>
            <a:r>
              <a:rPr sz="5400" dirty="0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LLCE ANGLAIS</a:t>
            </a:r>
          </a:p>
          <a:p>
            <a:pPr defTabSz="394320">
              <a:defRPr sz="10368"/>
            </a:pPr>
            <a:r>
              <a:rPr sz="5400" dirty="0" err="1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Terminales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  <a:cs typeface="Chalkduster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if langue…"/>
          <p:cNvSpPr txBox="1">
            <a:spLocks noGrp="1"/>
          </p:cNvSpPr>
          <p:nvPr>
            <p:ph type="title"/>
          </p:nvPr>
        </p:nvSpPr>
        <p:spPr>
          <a:xfrm>
            <a:off x="1190625" y="755009"/>
            <a:ext cx="9810750" cy="38348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71096">
              <a:spcBef>
                <a:spcPts val="492"/>
              </a:spcBef>
              <a:defRPr sz="6996"/>
            </a:pPr>
            <a:r>
              <a:rPr dirty="0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Objectif langue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: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Chalkduster" charset="0"/>
            </a:endParaRPr>
          </a:p>
          <a:p>
            <a:pPr defTabSz="271096">
              <a:defRPr sz="6996"/>
            </a:pPr>
            <a:b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dirty="0">
                <a:latin typeface="Cambria" panose="02040503050406030204" pitchFamily="18" charset="0"/>
                <a:ea typeface="Cambria" panose="02040503050406030204" pitchFamily="18" charset="0"/>
              </a:rPr>
              <a:t>C1 : utilisateur autonome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if lecture"/>
          <p:cNvSpPr txBox="1">
            <a:spLocks noGrp="1"/>
          </p:cNvSpPr>
          <p:nvPr>
            <p:ph type="title"/>
          </p:nvPr>
        </p:nvSpPr>
        <p:spPr>
          <a:xfrm>
            <a:off x="2403799" y="1741226"/>
            <a:ext cx="7317655" cy="10341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Objectif lecture </a:t>
            </a:r>
          </a:p>
        </p:txBody>
      </p:sp>
      <p:sp>
        <p:nvSpPr>
          <p:cNvPr id="125" name="des textes de plus en plus longs (littérature, critique, presse)…"/>
          <p:cNvSpPr txBox="1"/>
          <p:nvPr/>
        </p:nvSpPr>
        <p:spPr>
          <a:xfrm>
            <a:off x="2403799" y="2656473"/>
            <a:ext cx="7541809" cy="200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34395" indent="-234395" defTabSz="321457">
              <a:lnSpc>
                <a:spcPts val="3305"/>
              </a:lnSpc>
              <a:spcBef>
                <a:spcPts val="2812"/>
              </a:spcBef>
              <a:buSzPct val="145000"/>
              <a:buChar char="•"/>
              <a:defRPr sz="2700" b="0">
                <a:latin typeface="Arial"/>
                <a:ea typeface="Arial"/>
                <a:cs typeface="Arial"/>
                <a:sym typeface="Arial"/>
              </a:defRPr>
            </a:pPr>
            <a:r>
              <a:rPr sz="1898" dirty="0">
                <a:latin typeface="Cambria" panose="02040503050406030204" pitchFamily="18" charset="0"/>
                <a:ea typeface="Cambria" panose="02040503050406030204" pitchFamily="18" charset="0"/>
              </a:rPr>
              <a:t>des textes de plus en plus longs (littérature, critique, presse) </a:t>
            </a:r>
          </a:p>
          <a:p>
            <a:pPr marL="234395" indent="-234395" defTabSz="321457">
              <a:lnSpc>
                <a:spcPts val="3305"/>
              </a:lnSpc>
              <a:spcBef>
                <a:spcPts val="2812"/>
              </a:spcBef>
              <a:buSzPct val="145000"/>
              <a:buChar char="•"/>
              <a:defRPr sz="2700" b="0">
                <a:latin typeface="Arial"/>
                <a:ea typeface="Arial"/>
                <a:cs typeface="Arial"/>
                <a:sym typeface="Arial"/>
              </a:defRPr>
            </a:pPr>
            <a:r>
              <a:rPr sz="1898" dirty="0">
                <a:latin typeface="Cambria" panose="02040503050406030204" pitchFamily="18" charset="0"/>
                <a:ea typeface="Cambria" panose="02040503050406030204" pitchFamily="18" charset="0"/>
              </a:rPr>
              <a:t>des textes littéraires, classiques et contemporains de différents genres</a:t>
            </a:r>
          </a:p>
          <a:p>
            <a:pPr marL="234395" indent="-234395" defTabSz="321457">
              <a:lnSpc>
                <a:spcPts val="3305"/>
              </a:lnSpc>
              <a:spcBef>
                <a:spcPts val="2812"/>
              </a:spcBef>
              <a:buSzPct val="145000"/>
              <a:buChar char="•"/>
              <a:defRPr sz="2700" b="0">
                <a:latin typeface="Arial"/>
                <a:ea typeface="Arial"/>
                <a:cs typeface="Arial"/>
                <a:sym typeface="Arial"/>
              </a:defRPr>
            </a:pPr>
            <a:r>
              <a:rPr sz="1898" dirty="0">
                <a:latin typeface="Cambria" panose="02040503050406030204" pitchFamily="18" charset="0"/>
                <a:ea typeface="Cambria" panose="02040503050406030204" pitchFamily="18" charset="0"/>
              </a:rPr>
              <a:t>2 oeuvres complètes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if lecture"/>
          <p:cNvSpPr txBox="1">
            <a:spLocks noGrp="1"/>
          </p:cNvSpPr>
          <p:nvPr>
            <p:ph type="title"/>
          </p:nvPr>
        </p:nvSpPr>
        <p:spPr>
          <a:xfrm>
            <a:off x="1693126" y="565358"/>
            <a:ext cx="8264201" cy="10341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640" dirty="0" err="1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Objectif</a:t>
            </a:r>
            <a:r>
              <a:rPr lang="en-US" sz="4640" dirty="0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 </a:t>
            </a:r>
            <a:r>
              <a:rPr lang="en-US" sz="4640" dirty="0" err="1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cultureL</a:t>
            </a:r>
            <a:endParaRPr sz="4219" dirty="0">
              <a:latin typeface="Cambria" panose="02040503050406030204" pitchFamily="18" charset="0"/>
              <a:ea typeface="Cambria" panose="02040503050406030204" pitchFamily="18" charset="0"/>
              <a:cs typeface="Chalkduster" charset="0"/>
            </a:endParaRPr>
          </a:p>
        </p:txBody>
      </p:sp>
      <p:sp>
        <p:nvSpPr>
          <p:cNvPr id="125" name="des textes de plus en plus longs (littérature, critique, presse)…"/>
          <p:cNvSpPr txBox="1"/>
          <p:nvPr/>
        </p:nvSpPr>
        <p:spPr>
          <a:xfrm>
            <a:off x="1612281" y="1876233"/>
            <a:ext cx="7500938" cy="2957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83228" indent="-283228">
              <a:buSzPct val="145000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comprendre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l’information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contenue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dans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les documents audio-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visuels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émissions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télévision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radiodiffusées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, films) </a:t>
            </a:r>
          </a:p>
          <a:p>
            <a:pPr marL="283228" indent="-283228">
              <a:buSzPct val="145000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endParaRPr lang="en-US" sz="1969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3228" indent="-283228">
              <a:buSzPct val="145000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aborder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une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gamme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complète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thèmes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abstraits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littéraires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artistiques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historiques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  <a:p>
            <a:pPr marL="283228" indent="-283228">
              <a:buSzPct val="145000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endParaRPr lang="en-US" sz="1969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3228" indent="-283228" defTabSz="321457">
              <a:lnSpc>
                <a:spcPts val="3375"/>
              </a:lnSpc>
              <a:buSzPct val="145000"/>
              <a:buChar char="•"/>
              <a:defRPr sz="29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développer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chez les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élèves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connaissance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précise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d’éléments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majeurs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de la culture </a:t>
            </a:r>
          </a:p>
          <a:p>
            <a:endParaRPr lang="en-US" sz="1266" dirty="0"/>
          </a:p>
        </p:txBody>
      </p:sp>
    </p:spTree>
    <p:extLst>
      <p:ext uri="{BB962C8B-B14F-4D97-AF65-F5344CB8AC3E}">
        <p14:creationId xmlns:p14="http://schemas.microsoft.com/office/powerpoint/2010/main" val="12554081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1"/>
          <p:cNvSpPr txBox="1">
            <a:spLocks/>
          </p:cNvSpPr>
          <p:nvPr/>
        </p:nvSpPr>
        <p:spPr bwMode="auto">
          <a:xfrm>
            <a:off x="2999657" y="4941168"/>
            <a:ext cx="582612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b="1" cap="all" dirty="0">
                <a:latin typeface="Arial Black" charset="0"/>
                <a:ea typeface="Arial Black" charset="0"/>
                <a:cs typeface="Arial Black" charset="0"/>
              </a:rPr>
              <a:t>LE nouveau</a:t>
            </a:r>
          </a:p>
          <a:p>
            <a:pPr algn="ctr" eaLnBrk="1" hangingPunct="1">
              <a:defRPr/>
            </a:pPr>
            <a:r>
              <a:rPr lang="fr-FR" b="1" cap="all" dirty="0">
                <a:latin typeface="Arial Black" charset="0"/>
                <a:ea typeface="Arial Black" charset="0"/>
                <a:cs typeface="Arial Black" charset="0"/>
              </a:rPr>
              <a:t>lycée Général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if lecture"/>
          <p:cNvSpPr txBox="1">
            <a:spLocks noGrp="1"/>
          </p:cNvSpPr>
          <p:nvPr>
            <p:ph type="title"/>
          </p:nvPr>
        </p:nvSpPr>
        <p:spPr>
          <a:xfrm>
            <a:off x="1645837" y="630873"/>
            <a:ext cx="8264201" cy="10341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640" dirty="0" err="1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Thématiques</a:t>
            </a:r>
            <a:r>
              <a:rPr lang="en-US" sz="464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sz="4219" dirty="0">
              <a:latin typeface="Cambria" panose="02040503050406030204" pitchFamily="18" charset="0"/>
              <a:ea typeface="Cambria" panose="02040503050406030204" pitchFamily="18" charset="0"/>
              <a:cs typeface="Chalkduster" charset="0"/>
            </a:endParaRPr>
          </a:p>
        </p:txBody>
      </p:sp>
      <p:sp>
        <p:nvSpPr>
          <p:cNvPr id="125" name="des textes de plus en plus longs (littérature, critique, presse)…"/>
          <p:cNvSpPr txBox="1"/>
          <p:nvPr/>
        </p:nvSpPr>
        <p:spPr>
          <a:xfrm>
            <a:off x="1645837" y="2134959"/>
            <a:ext cx="7500938" cy="258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51594" indent="-351594" defTabSz="321457">
              <a:lnSpc>
                <a:spcPts val="4500"/>
              </a:lnSpc>
              <a:spcBef>
                <a:spcPts val="2320"/>
              </a:spcBef>
              <a:buSzPct val="145000"/>
              <a:buChar char="•"/>
              <a:defRPr sz="36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Arts et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débats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d’idées</a:t>
            </a:r>
            <a:endParaRPr lang="en-US" sz="1969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51594" indent="-351594" defTabSz="321457">
              <a:lnSpc>
                <a:spcPts val="4500"/>
              </a:lnSpc>
              <a:spcBef>
                <a:spcPts val="2320"/>
              </a:spcBef>
              <a:buSzPct val="145000"/>
              <a:buChar char="•"/>
              <a:defRPr sz="36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Expression et construction de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soi</a:t>
            </a:r>
            <a:endParaRPr lang="en-US" sz="1969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51594" indent="-351594" defTabSz="321457">
              <a:lnSpc>
                <a:spcPts val="4500"/>
              </a:lnSpc>
              <a:spcBef>
                <a:spcPts val="2320"/>
              </a:spcBef>
              <a:buSzPct val="145000"/>
              <a:buChar char="•"/>
              <a:defRPr sz="36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Voyages,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territoires</a:t>
            </a:r>
            <a:r>
              <a:rPr lang="en-US" sz="1969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69" dirty="0" err="1">
                <a:latin typeface="Cambria" panose="02040503050406030204" pitchFamily="18" charset="0"/>
                <a:ea typeface="Cambria" panose="02040503050406030204" pitchFamily="18" charset="0"/>
              </a:rPr>
              <a:t>frontières</a:t>
            </a:r>
            <a:endParaRPr lang="en-US" sz="1969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66" dirty="0"/>
          </a:p>
        </p:txBody>
      </p:sp>
    </p:spTree>
    <p:extLst>
      <p:ext uri="{BB962C8B-B14F-4D97-AF65-F5344CB8AC3E}">
        <p14:creationId xmlns:p14="http://schemas.microsoft.com/office/powerpoint/2010/main" val="135873490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if post bac…"/>
          <p:cNvSpPr txBox="1">
            <a:spLocks noGrp="1"/>
          </p:cNvSpPr>
          <p:nvPr>
            <p:ph type="title"/>
          </p:nvPr>
        </p:nvSpPr>
        <p:spPr>
          <a:xfrm>
            <a:off x="1503929" y="640185"/>
            <a:ext cx="8267105" cy="232171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71096">
              <a:defRPr sz="5280"/>
            </a:pPr>
            <a:r>
              <a:rPr sz="5062" dirty="0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Objectif post bac</a:t>
            </a:r>
          </a:p>
          <a:p>
            <a:pPr defTabSz="271096">
              <a:defRPr sz="5280"/>
            </a:pPr>
            <a:endParaRPr sz="5062" dirty="0"/>
          </a:p>
        </p:txBody>
      </p:sp>
      <p:sp>
        <p:nvSpPr>
          <p:cNvPr id="2" name="TextBox 1"/>
          <p:cNvSpPr txBox="1"/>
          <p:nvPr/>
        </p:nvSpPr>
        <p:spPr>
          <a:xfrm>
            <a:off x="1873459" y="2284623"/>
            <a:ext cx="5385129" cy="256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1822" indent="-401822" defTabSz="212162">
              <a:lnSpc>
                <a:spcPts val="2812"/>
              </a:lnSpc>
              <a:buSzPct val="145000"/>
              <a:buFont typeface="Arial" charset="0"/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approfondissement</a:t>
            </a: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 des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savoirs</a:t>
            </a: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 et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méthodes</a:t>
            </a:r>
            <a:endParaRPr lang="en-US" sz="181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01822" indent="-401822" defTabSz="212162">
              <a:lnSpc>
                <a:spcPts val="2812"/>
              </a:lnSpc>
              <a:buSzPct val="145000"/>
              <a:buFont typeface="Arial" charset="0"/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endParaRPr lang="en-US" sz="181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01822" indent="-401822" defTabSz="212162">
              <a:lnSpc>
                <a:spcPts val="2812"/>
              </a:lnSpc>
              <a:buSzPct val="145000"/>
              <a:buFont typeface="Arial" charset="0"/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construction de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repères</a:t>
            </a: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solides</a:t>
            </a:r>
            <a:endParaRPr lang="en-US" sz="181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01822" indent="-401822" defTabSz="212162">
              <a:lnSpc>
                <a:spcPts val="2812"/>
              </a:lnSpc>
              <a:buSzPct val="145000"/>
              <a:buFont typeface="Arial" charset="0"/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endParaRPr lang="en-US" sz="181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01822" indent="-401822" defTabSz="212162">
              <a:lnSpc>
                <a:spcPts val="2812"/>
              </a:lnSpc>
              <a:buSzPct val="145000"/>
              <a:buFont typeface="Arial" charset="0"/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initiation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l’autonomie</a:t>
            </a: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, au travail de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recherche</a:t>
            </a:r>
            <a:endParaRPr lang="en-US" sz="181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01822" indent="-401822" defTabSz="212162">
              <a:lnSpc>
                <a:spcPts val="2812"/>
              </a:lnSpc>
              <a:buSzPct val="145000"/>
              <a:buFont typeface="Arial" charset="0"/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endParaRPr lang="en-US" sz="181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01822" indent="-401822" defTabSz="212162">
              <a:lnSpc>
                <a:spcPts val="2812"/>
              </a:lnSpc>
              <a:buSzPct val="145000"/>
              <a:buFont typeface="Arial" charset="0"/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développement</a:t>
            </a: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1810" dirty="0" err="1">
                <a:latin typeface="Cambria" panose="02040503050406030204" pitchFamily="18" charset="0"/>
                <a:ea typeface="Cambria" panose="02040503050406030204" pitchFamily="18" charset="0"/>
              </a:rPr>
              <a:t>sens</a:t>
            </a:r>
            <a:r>
              <a:rPr lang="en-US" sz="1810" dirty="0">
                <a:latin typeface="Cambria" panose="02040503050406030204" pitchFamily="18" charset="0"/>
                <a:ea typeface="Cambria" panose="02040503050406030204" pitchFamily="18" charset="0"/>
              </a:rPr>
              <a:t> critique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valuation Baccalauréat…"/>
          <p:cNvSpPr txBox="1">
            <a:spLocks noGrp="1"/>
          </p:cNvSpPr>
          <p:nvPr>
            <p:ph type="title"/>
          </p:nvPr>
        </p:nvSpPr>
        <p:spPr>
          <a:xfrm>
            <a:off x="1812962" y="279295"/>
            <a:ext cx="7840266" cy="16430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73783">
              <a:defRPr sz="7280"/>
            </a:pPr>
            <a:r>
              <a:rPr sz="4640" dirty="0">
                <a:latin typeface="Cambria" panose="02040503050406030204" pitchFamily="18" charset="0"/>
                <a:ea typeface="Cambria" panose="02040503050406030204" pitchFamily="18" charset="0"/>
                <a:cs typeface="Chalkduster" charset="0"/>
              </a:rPr>
              <a:t>Evaluation Baccalauréat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4458" y="1834305"/>
            <a:ext cx="8181123" cy="442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932" indent="-202932" defTabSz="366125">
              <a:lnSpc>
                <a:spcPts val="3800"/>
              </a:lnSpc>
              <a:buSzPct val="100000"/>
              <a:defRPr sz="3080" b="1">
                <a:latin typeface="Arial"/>
                <a:ea typeface="Arial"/>
                <a:cs typeface="Arial"/>
                <a:sym typeface="Arial"/>
              </a:defRPr>
            </a:pPr>
            <a:r>
              <a:rPr lang="fr-F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Epreuve orale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(20 minutes) : les élèves présentent des documents vus en classe et choisis par eux-mêmes en lien avec les thématiques du programme. Ce dossier personnel rend compte du patrimoine linguistique, littéraire et culturel que l’enseignement de spécialité leur a offert.</a:t>
            </a:r>
          </a:p>
          <a:p>
            <a:pPr marL="202932" indent="-202932" defTabSz="366125">
              <a:lnSpc>
                <a:spcPts val="3800"/>
              </a:lnSpc>
              <a:buSzPct val="100000"/>
              <a:defRPr sz="3080" b="1">
                <a:latin typeface="Arial"/>
                <a:ea typeface="Arial"/>
                <a:cs typeface="Arial"/>
                <a:sym typeface="Arial"/>
              </a:defRPr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2932" indent="-202932" defTabSz="366125">
              <a:lnSpc>
                <a:spcPts val="3800"/>
              </a:lnSpc>
              <a:buSzPct val="100000"/>
              <a:defRPr sz="3080" b="1">
                <a:latin typeface="Arial"/>
                <a:ea typeface="Arial"/>
                <a:cs typeface="Arial"/>
                <a:sym typeface="Arial"/>
              </a:defRPr>
            </a:pPr>
            <a:r>
              <a:rPr lang="fr-F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Epreuve écrite  (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4 heures) : synthèse de documents sur une des 3 thématiques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552890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fr-FR" dirty="0"/>
              <a:t>SPE HISTOIRE, GEOGRAPHIE, GEOPOLITIQUE, </a:t>
            </a:r>
            <a:br>
              <a:rPr lang="fr-FR" dirty="0"/>
            </a:br>
            <a:r>
              <a:rPr lang="fr-FR" dirty="0"/>
              <a:t>SCIENCES POLITIQUES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La spécialité ouverte sur les sciences humaines </a:t>
            </a:r>
          </a:p>
          <a:p>
            <a:r>
              <a:rPr lang="fr-FR" dirty="0"/>
              <a:t>en jumelage avec d’autres spécialités 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Cet enseignement </a:t>
            </a:r>
            <a:r>
              <a:rPr lang="fr-FR" dirty="0">
                <a:hlinkClick r:id="rId2"/>
              </a:rPr>
              <a:t>croise </a:t>
            </a:r>
            <a:r>
              <a:rPr lang="fr-FR" dirty="0"/>
              <a:t>toujours 4 matières différentes (histoire, géographie, géopolitique et sciences politiques) - ce qui donne vous donne une polyvalence - sur des thèmes communs </a:t>
            </a:r>
          </a:p>
          <a:p>
            <a:pPr lvl="1"/>
            <a:r>
              <a:rPr lang="fr-FR" sz="2200" dirty="0"/>
              <a:t>En 1</a:t>
            </a:r>
            <a:r>
              <a:rPr lang="fr-FR" sz="2200" baseline="30000" dirty="0"/>
              <a:t>ère</a:t>
            </a:r>
            <a:r>
              <a:rPr lang="fr-FR" sz="2200" dirty="0"/>
              <a:t> : la démocratie, la puissance aujourd’hui, les frontières, les médias et l’accès à l’information, les relations Etat-religion</a:t>
            </a:r>
          </a:p>
          <a:p>
            <a:pPr lvl="1"/>
            <a:r>
              <a:rPr lang="fr-FR" dirty="0"/>
              <a:t>En Tale : </a:t>
            </a:r>
          </a:p>
          <a:p>
            <a:pPr lvl="2"/>
            <a:r>
              <a:rPr lang="fr-FR" dirty="0"/>
              <a:t>les nouveaux espaces de conquête (océan et espace), </a:t>
            </a:r>
          </a:p>
          <a:p>
            <a:pPr lvl="2"/>
            <a:r>
              <a:rPr lang="fr-FR" dirty="0"/>
              <a:t>faire la guerre et faire la paix (ex guerres nouvelles de DAESCH, conflit israélo-palestinien, actions de l’ONU …),</a:t>
            </a:r>
          </a:p>
          <a:p>
            <a:pPr lvl="2"/>
            <a:r>
              <a:rPr lang="fr-FR" dirty="0"/>
              <a:t>histoire et mémoire (causes de la 1GM, mémoire des génocides dont au cinéma, de la guerre d’Algérie …),</a:t>
            </a:r>
          </a:p>
          <a:p>
            <a:pPr lvl="2"/>
            <a:r>
              <a:rPr lang="fr-FR" dirty="0"/>
              <a:t>le patrimoine (Versailles dans le temps, destruction et restauration du patrimoine …), l’enjeu environnemental (les forêts en France, le climat du MA au </a:t>
            </a:r>
            <a:r>
              <a:rPr lang="fr-FR" dirty="0" err="1"/>
              <a:t>XIXè</a:t>
            </a:r>
            <a:r>
              <a:rPr lang="fr-FR" dirty="0"/>
              <a:t>, les révolutions néolithique et industrielle …),</a:t>
            </a:r>
          </a:p>
          <a:p>
            <a:pPr lvl="2"/>
            <a:r>
              <a:rPr lang="fr-FR" dirty="0"/>
              <a:t>l’enjeu de la connaissance (diffuser la connaissance avec l’alphabétisation des femmes, le renseignement pendant la guerre froide, les transferts d’étudiants …)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perspectives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3100" dirty="0"/>
              <a:t>Les élèves ayant choisi cet enseignement auront développé : </a:t>
            </a:r>
          </a:p>
          <a:p>
            <a:pPr lvl="1"/>
            <a:r>
              <a:rPr lang="fr-FR" dirty="0"/>
              <a:t>Une culture générale solide</a:t>
            </a:r>
          </a:p>
          <a:p>
            <a:pPr lvl="1"/>
            <a:r>
              <a:rPr lang="fr-FR" dirty="0"/>
              <a:t>Des capacités d’analyse</a:t>
            </a:r>
          </a:p>
          <a:p>
            <a:pPr lvl="1"/>
            <a:r>
              <a:rPr lang="fr-FR" dirty="0"/>
              <a:t>Un esprit critique</a:t>
            </a:r>
          </a:p>
          <a:p>
            <a:pPr lvl="1"/>
            <a:r>
              <a:rPr lang="fr-FR" dirty="0"/>
              <a:t>Une plus grande aisance dans l’expression écrite et orale </a:t>
            </a:r>
          </a:p>
          <a:p>
            <a:pPr lvl="1"/>
            <a:r>
              <a:rPr lang="fr-FR" dirty="0"/>
              <a:t>Une réflexion personnelle sur des sujets d’actualité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3100" dirty="0"/>
              <a:t>Compétences utiles et nécessaires selon couplages de spécialité  pour :</a:t>
            </a:r>
          </a:p>
          <a:p>
            <a:pPr marL="0" indent="0">
              <a:buNone/>
            </a:pPr>
            <a:r>
              <a:rPr lang="fr-FR" sz="3100" dirty="0"/>
              <a:t>(source site horizon21.fr)</a:t>
            </a:r>
          </a:p>
          <a:p>
            <a:pPr lvl="1"/>
            <a:r>
              <a:rPr lang="fr-FR" dirty="0"/>
              <a:t>Ecoles de journalisme, de commerce …</a:t>
            </a:r>
          </a:p>
          <a:p>
            <a:pPr lvl="1"/>
            <a:r>
              <a:rPr lang="fr-FR" dirty="0"/>
              <a:t>Sciences po,</a:t>
            </a:r>
          </a:p>
          <a:p>
            <a:pPr lvl="1"/>
            <a:r>
              <a:rPr lang="fr-FR" dirty="0"/>
              <a:t>CPGE, </a:t>
            </a:r>
          </a:p>
          <a:p>
            <a:pPr lvl="1"/>
            <a:r>
              <a:rPr lang="fr-FR" dirty="0"/>
              <a:t>Les universités (de lettres et sciences humaines, droit, sciences de l’homme et humanités …), </a:t>
            </a:r>
          </a:p>
          <a:p>
            <a:pPr lvl="1"/>
            <a:r>
              <a:rPr lang="fr-FR" dirty="0"/>
              <a:t>Certains BTS ou IUT</a:t>
            </a:r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exemples de couplage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Couplages les plus fréquents </a:t>
            </a:r>
          </a:p>
          <a:p>
            <a:pPr lvl="1"/>
            <a:r>
              <a:rPr lang="fr-FR" dirty="0"/>
              <a:t>Spé HGGSP + SES : Droit et sciences politiques ; Lettres, Langues et communication</a:t>
            </a:r>
          </a:p>
          <a:p>
            <a:pPr lvl="1"/>
            <a:r>
              <a:rPr lang="fr-FR" dirty="0"/>
              <a:t>Spé HGGSP + HLP : Sciences humaines et sociales ; Droit et sciences politiques ; Lettres, Langues et communication</a:t>
            </a:r>
          </a:p>
          <a:p>
            <a:pPr lvl="1"/>
            <a:r>
              <a:rPr lang="fr-FR" dirty="0"/>
              <a:t>Spé HGGSP + LLCE : Lettres, Langues et communication ; Droit et sciences politiques ; Sciences humaines et sociales </a:t>
            </a:r>
          </a:p>
          <a:p>
            <a:r>
              <a:rPr lang="fr-FR" dirty="0"/>
              <a:t>Autres couplages possibles </a:t>
            </a:r>
          </a:p>
          <a:p>
            <a:pPr lvl="1"/>
            <a:r>
              <a:rPr lang="fr-FR" dirty="0"/>
              <a:t>Spé HGGSP + SVT : santé, sciences du vivant et géosciences</a:t>
            </a:r>
          </a:p>
          <a:p>
            <a:pPr lvl="1"/>
            <a:r>
              <a:rPr lang="fr-FR" dirty="0"/>
              <a:t>Spé HGGSP + Math : sciences du vivant et géosciences</a:t>
            </a:r>
          </a:p>
          <a:p>
            <a:pPr lvl="1"/>
            <a:r>
              <a:rPr lang="fr-FR" dirty="0"/>
              <a:t>Spé HGGSP + Sciences physiques</a:t>
            </a:r>
          </a:p>
        </p:txBody>
      </p:sp>
    </p:spTree>
    <p:extLst>
      <p:ext uri="{BB962C8B-B14F-4D97-AF65-F5344CB8AC3E}">
        <p14:creationId xmlns:p14="http://schemas.microsoft.com/office/powerpoint/2010/main" val="231631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attendus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 l’intérêt pour les sciences humaines, l’histoire et la géographie, la culture générale</a:t>
            </a:r>
          </a:p>
          <a:p>
            <a:r>
              <a:rPr lang="fr-FR" dirty="0"/>
              <a:t>Le goût pour l’actualité </a:t>
            </a:r>
          </a:p>
          <a:p>
            <a:r>
              <a:rPr lang="fr-FR" dirty="0"/>
              <a:t>De la curiosité intellectuelle</a:t>
            </a:r>
          </a:p>
          <a:p>
            <a:r>
              <a:rPr lang="fr-FR" dirty="0"/>
              <a:t>La maîtrise ou l’envie d’améliorer son expression écrite et orale </a:t>
            </a:r>
          </a:p>
          <a:p>
            <a:r>
              <a:rPr lang="fr-FR" dirty="0"/>
              <a:t>L’intérêt pour la recherche documentaire</a:t>
            </a:r>
          </a:p>
          <a:p>
            <a:r>
              <a:rPr lang="fr-FR" dirty="0"/>
              <a:t>Vouloir développer ses capacités d’analyse et d’esprit critique 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méthodes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cours magistraux bien sur</a:t>
            </a:r>
          </a:p>
          <a:p>
            <a:r>
              <a:rPr lang="fr-FR" dirty="0"/>
              <a:t>Un travail accentué sur l’oral</a:t>
            </a:r>
          </a:p>
          <a:p>
            <a:r>
              <a:rPr lang="fr-FR" dirty="0"/>
              <a:t>Des exposés </a:t>
            </a:r>
          </a:p>
          <a:p>
            <a:r>
              <a:rPr lang="fr-FR" dirty="0"/>
              <a:t>Des études de documents </a:t>
            </a:r>
          </a:p>
          <a:p>
            <a:r>
              <a:rPr lang="fr-FR" dirty="0"/>
              <a:t>Des recherches au CDI ou sur internet </a:t>
            </a:r>
          </a:p>
          <a:p>
            <a:r>
              <a:rPr lang="fr-FR" dirty="0"/>
              <a:t>Décryptage de l’actualité</a:t>
            </a:r>
          </a:p>
          <a:p>
            <a:r>
              <a:rPr lang="fr-FR" dirty="0"/>
              <a:t>Des vidéos pour l’analyse d’images </a:t>
            </a:r>
          </a:p>
          <a:p>
            <a:r>
              <a:rPr lang="fr-FR" dirty="0"/>
              <a:t>Des affiches et des expositions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Spécialité Physique – Chimie</a:t>
            </a:r>
            <a:br>
              <a:rPr lang="fr-FR" dirty="0"/>
            </a:br>
            <a:r>
              <a:rPr lang="fr-FR" dirty="0"/>
              <a:t> en Terminale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grandes lignes du programme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SOMMMAIRE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328864" y="70651"/>
            <a:ext cx="7881937" cy="4598987"/>
          </a:xfrm>
        </p:spPr>
        <p:txBody>
          <a:bodyPr/>
          <a:lstStyle/>
          <a:p>
            <a:pPr marL="363538" indent="-363538">
              <a:lnSpc>
                <a:spcPct val="150000"/>
              </a:lnSpc>
              <a:spcBef>
                <a:spcPts val="0"/>
              </a:spcBef>
              <a:buClr>
                <a:srgbClr val="EE7444"/>
              </a:buClr>
              <a:defRPr/>
            </a:pPr>
            <a:r>
              <a:rPr lang="fr-FR" sz="3200" dirty="0">
                <a:solidFill>
                  <a:prstClr val="black"/>
                </a:solidFill>
              </a:rPr>
              <a:t>Les épreuves du baccalauréat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Clr>
                <a:srgbClr val="EE7444"/>
              </a:buClr>
              <a:defRPr/>
            </a:pPr>
            <a:r>
              <a:rPr lang="fr-FR" sz="3200" dirty="0">
                <a:solidFill>
                  <a:prstClr val="black"/>
                </a:solidFill>
              </a:rPr>
              <a:t>Les épreuves communes de contrôle continu (E3C)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Clr>
                <a:srgbClr val="EE7444"/>
              </a:buClr>
              <a:defRPr/>
            </a:pPr>
            <a:r>
              <a:rPr lang="fr-FR" sz="3200" dirty="0">
                <a:solidFill>
                  <a:prstClr val="black"/>
                </a:solidFill>
              </a:rPr>
              <a:t>Les enseignements de spécialité de Terminale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9220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43CE2-517F-419E-964C-CBD74D0BCFCC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778" y="4951141"/>
            <a:ext cx="9461863" cy="1282154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Thème 1 :</a:t>
            </a:r>
            <a:r>
              <a:rPr lang="fr-FR" dirty="0"/>
              <a:t> Constitution et transformations de la matière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469" y="202475"/>
            <a:ext cx="10972800" cy="4853136"/>
          </a:xfrm>
        </p:spPr>
        <p:txBody>
          <a:bodyPr>
            <a:normAutofit/>
          </a:bodyPr>
          <a:lstStyle/>
          <a:p>
            <a:pPr lvl="0" algn="just"/>
            <a:r>
              <a:rPr lang="fr-FR" dirty="0"/>
              <a:t>Déterminer la </a:t>
            </a:r>
            <a:r>
              <a:rPr lang="fr-FR" b="1" dirty="0"/>
              <a:t>composition d’un système</a:t>
            </a:r>
            <a:r>
              <a:rPr lang="fr-FR" dirty="0"/>
              <a:t> par des méthodes physiques et chimiques.</a:t>
            </a:r>
          </a:p>
          <a:p>
            <a:pPr lvl="0" algn="just"/>
            <a:r>
              <a:rPr lang="fr-FR" dirty="0"/>
              <a:t>Modéliser l’</a:t>
            </a:r>
            <a:r>
              <a:rPr lang="fr-FR" b="1" dirty="0"/>
              <a:t>évolution temporelle</a:t>
            </a:r>
            <a:r>
              <a:rPr lang="fr-FR" dirty="0"/>
              <a:t> d’un système, siège d’une transformation.</a:t>
            </a:r>
          </a:p>
          <a:p>
            <a:pPr lvl="0" algn="just"/>
            <a:r>
              <a:rPr lang="fr-FR" dirty="0"/>
              <a:t>Prévoir </a:t>
            </a:r>
            <a:r>
              <a:rPr lang="fr-FR" b="1" dirty="0"/>
              <a:t>l’état final</a:t>
            </a:r>
            <a:r>
              <a:rPr lang="fr-FR" dirty="0"/>
              <a:t> d’un système, siège d’une transformation chimique.</a:t>
            </a:r>
          </a:p>
          <a:p>
            <a:pPr lvl="0" algn="just"/>
            <a:r>
              <a:rPr lang="fr-FR" dirty="0"/>
              <a:t>Élaborer des stratégies en </a:t>
            </a:r>
            <a:r>
              <a:rPr lang="fr-FR" b="1" dirty="0"/>
              <a:t>synthèse organique</a:t>
            </a:r>
            <a:r>
              <a:rPr lang="fr-FR" dirty="0"/>
              <a:t>.</a:t>
            </a:r>
          </a:p>
          <a:p>
            <a:pPr algn="just">
              <a:buNone/>
            </a:pPr>
            <a:r>
              <a:rPr lang="fr-FR" i="1" u="sng" dirty="0"/>
              <a:t>Capacités expérimentales :</a:t>
            </a:r>
            <a:endParaRPr lang="fr-FR" dirty="0"/>
          </a:p>
          <a:p>
            <a:pPr algn="just">
              <a:buNone/>
            </a:pPr>
            <a:r>
              <a:rPr lang="fr-FR" i="1" dirty="0"/>
              <a:t>	Dilution, dissolution, spectre UV-visible, mesure d’absorbance, de pH, de conductivité, tests de reconnaissance, dosage par étalonnage et par titrage, pile, électrolyseur, chromatographie CCM, montages en lien avec la chimie organique…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Thème 2 :</a:t>
            </a:r>
            <a:r>
              <a:rPr lang="fr-FR" dirty="0"/>
              <a:t> Mouvement et interactions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1" y="685800"/>
            <a:ext cx="10092645" cy="3742509"/>
          </a:xfrm>
        </p:spPr>
        <p:txBody>
          <a:bodyPr>
            <a:noAutofit/>
          </a:bodyPr>
          <a:lstStyle/>
          <a:p>
            <a:pPr lvl="0" algn="just"/>
            <a:r>
              <a:rPr lang="fr-FR" sz="2400" dirty="0"/>
              <a:t>Décrire un </a:t>
            </a:r>
            <a:r>
              <a:rPr lang="fr-FR" sz="2400" b="1" dirty="0"/>
              <a:t>mouvement</a:t>
            </a:r>
            <a:r>
              <a:rPr lang="fr-FR" sz="2400" dirty="0"/>
              <a:t>.</a:t>
            </a:r>
          </a:p>
          <a:p>
            <a:pPr lvl="0" algn="just"/>
            <a:r>
              <a:rPr lang="fr-FR" sz="2400" dirty="0"/>
              <a:t>Relier les actions appliquées à un système à son </a:t>
            </a:r>
            <a:r>
              <a:rPr lang="fr-FR" sz="2400" b="1" dirty="0"/>
              <a:t>mouvement</a:t>
            </a:r>
            <a:r>
              <a:rPr lang="fr-FR" sz="2400" dirty="0"/>
              <a:t>.</a:t>
            </a:r>
          </a:p>
          <a:p>
            <a:pPr lvl="0" algn="just"/>
            <a:r>
              <a:rPr lang="fr-FR" sz="2400" dirty="0"/>
              <a:t>Modéliser l’</a:t>
            </a:r>
            <a:r>
              <a:rPr lang="fr-FR" sz="2400" b="1" dirty="0"/>
              <a:t>écoulement d’un fluide</a:t>
            </a:r>
            <a:r>
              <a:rPr lang="fr-FR" sz="2400" dirty="0"/>
              <a:t>.</a:t>
            </a:r>
          </a:p>
          <a:p>
            <a:pPr algn="just">
              <a:buNone/>
            </a:pPr>
            <a:r>
              <a:rPr lang="fr-FR" sz="2400" i="1" u="sng" dirty="0"/>
              <a:t>Capacités expérimentales :</a:t>
            </a:r>
            <a:endParaRPr lang="fr-FR" sz="2400" dirty="0"/>
          </a:p>
          <a:p>
            <a:pPr algn="just">
              <a:buNone/>
            </a:pPr>
            <a:r>
              <a:rPr lang="fr-FR" sz="2400" i="1" dirty="0"/>
              <a:t>	Interaction électrostatique, étude de mouvements et de la poussée d’Archimède, mesure de pression et de vitesse d’écoulement…</a:t>
            </a:r>
            <a:endParaRPr lang="fr-FR" sz="2400" dirty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4162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Thème 3 :</a:t>
            </a:r>
            <a:r>
              <a:rPr lang="fr-FR" dirty="0"/>
              <a:t> L’énergie : conversions et transferts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1149" y="1371599"/>
            <a:ext cx="9622382" cy="4585063"/>
          </a:xfrm>
        </p:spPr>
        <p:txBody>
          <a:bodyPr>
            <a:normAutofit/>
          </a:bodyPr>
          <a:lstStyle/>
          <a:p>
            <a:pPr lvl="0" algn="just"/>
            <a:r>
              <a:rPr lang="fr-FR" sz="2400" dirty="0"/>
              <a:t>Décrire un système thermodynamique : exemple du modèle du </a:t>
            </a:r>
            <a:r>
              <a:rPr lang="fr-FR" sz="2400" b="1" dirty="0"/>
              <a:t>gaz parfait</a:t>
            </a:r>
            <a:r>
              <a:rPr lang="fr-FR" sz="2400" dirty="0"/>
              <a:t>.</a:t>
            </a:r>
          </a:p>
          <a:p>
            <a:pPr lvl="0" algn="just"/>
            <a:r>
              <a:rPr lang="fr-FR" sz="2400" dirty="0"/>
              <a:t>Effectuer des </a:t>
            </a:r>
            <a:r>
              <a:rPr lang="fr-FR" sz="2400" b="1" dirty="0"/>
              <a:t>bilans d’énergie</a:t>
            </a:r>
            <a:r>
              <a:rPr lang="fr-FR" sz="2400" dirty="0"/>
              <a:t> sur un système : le premier principe de la thermodynamique.</a:t>
            </a:r>
          </a:p>
          <a:p>
            <a:pPr algn="just">
              <a:buNone/>
            </a:pPr>
            <a:r>
              <a:rPr lang="fr-FR" sz="2400" i="1" u="sng" dirty="0"/>
              <a:t>Capacités expérimentales :</a:t>
            </a:r>
            <a:endParaRPr lang="fr-FR" sz="2400" dirty="0"/>
          </a:p>
          <a:p>
            <a:pPr algn="just">
              <a:buNone/>
            </a:pPr>
            <a:r>
              <a:rPr lang="fr-FR" sz="2400" i="1" dirty="0"/>
              <a:t>	Utilisation d’un multimètre, réalisation de circuits électriques, bilans énergétiques …</a:t>
            </a:r>
            <a:endParaRPr lang="fr-F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023" y="4748592"/>
            <a:ext cx="8534400" cy="1507067"/>
          </a:xfrm>
        </p:spPr>
        <p:txBody>
          <a:bodyPr/>
          <a:lstStyle/>
          <a:p>
            <a:r>
              <a:rPr lang="fr-FR" u="sng" dirty="0"/>
              <a:t>Thème 4 :</a:t>
            </a:r>
            <a:r>
              <a:rPr lang="fr-FR" dirty="0"/>
              <a:t> Ondes et signaux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845" y="385354"/>
            <a:ext cx="10972800" cy="4925144"/>
          </a:xfrm>
        </p:spPr>
        <p:txBody>
          <a:bodyPr>
            <a:normAutofit/>
          </a:bodyPr>
          <a:lstStyle/>
          <a:p>
            <a:pPr lvl="0" algn="just"/>
            <a:r>
              <a:rPr lang="fr-FR" sz="2400" dirty="0"/>
              <a:t>Caractériser les </a:t>
            </a:r>
            <a:r>
              <a:rPr lang="fr-FR" sz="2400" b="1" dirty="0"/>
              <a:t>phénomènes ondulatoires</a:t>
            </a:r>
            <a:r>
              <a:rPr lang="fr-FR" sz="2400" dirty="0"/>
              <a:t>.</a:t>
            </a:r>
          </a:p>
          <a:p>
            <a:pPr lvl="0" algn="just"/>
            <a:r>
              <a:rPr lang="fr-FR" sz="2400" dirty="0"/>
              <a:t>Former des </a:t>
            </a:r>
            <a:r>
              <a:rPr lang="fr-FR" sz="2400" b="1" dirty="0"/>
              <a:t>images</a:t>
            </a:r>
            <a:r>
              <a:rPr lang="fr-FR" sz="2400" dirty="0"/>
              <a:t>, décrire la </a:t>
            </a:r>
            <a:r>
              <a:rPr lang="fr-FR" sz="2400" b="1" dirty="0"/>
              <a:t>lumière</a:t>
            </a:r>
            <a:r>
              <a:rPr lang="fr-FR" sz="2400" dirty="0"/>
              <a:t> par un flux de photons.</a:t>
            </a:r>
          </a:p>
          <a:p>
            <a:pPr lvl="0" algn="just"/>
            <a:r>
              <a:rPr lang="fr-FR" sz="2400" dirty="0"/>
              <a:t>Étudier la dynamique d’un système électrique.</a:t>
            </a:r>
          </a:p>
          <a:p>
            <a:pPr algn="just">
              <a:buNone/>
            </a:pPr>
            <a:r>
              <a:rPr lang="fr-FR" sz="2400" i="1" u="sng" dirty="0"/>
              <a:t>Capacités expérimentales :</a:t>
            </a:r>
            <a:endParaRPr lang="fr-FR" sz="2400" dirty="0"/>
          </a:p>
          <a:p>
            <a:pPr algn="just">
              <a:buNone/>
            </a:pPr>
            <a:r>
              <a:rPr lang="fr-FR" sz="2400" i="1" dirty="0"/>
              <a:t>	Propagation d’une perturbation mécanique (période, longueur d’onde, vitesse), utilisation de microcontrôleur, niveau d’intensité sonore, optique, spectre d’émission, phénomène de diffraction et d’interférences, effet Doppler, cellule photovoltaïque, oscilloscope, circuit RC …</a:t>
            </a:r>
            <a:endParaRPr lang="fr-FR" sz="2400" dirty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1828800" y="836613"/>
            <a:ext cx="10363200" cy="3243262"/>
          </a:xfrm>
        </p:spPr>
        <p:txBody>
          <a:bodyPr>
            <a:normAutofit/>
          </a:bodyPr>
          <a:lstStyle/>
          <a:p>
            <a:r>
              <a:rPr lang="fr-FR" dirty="0"/>
              <a:t>Conserver la spécialité</a:t>
            </a:r>
            <a:br>
              <a:rPr lang="fr-FR" dirty="0"/>
            </a:br>
            <a:r>
              <a:rPr lang="fr-FR" dirty="0"/>
              <a:t> physique-chimie ?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344139" y="5013176"/>
            <a:ext cx="4224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http://www.horizons21.fr/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3" y="2852936"/>
            <a:ext cx="61087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152117" y="234888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Compétences à développer:</a:t>
            </a:r>
          </a:p>
          <a:p>
            <a:pPr algn="ctr"/>
            <a:r>
              <a:rPr lang="fr-FR" dirty="0"/>
              <a:t>Observer</a:t>
            </a:r>
          </a:p>
          <a:p>
            <a:pPr algn="ctr"/>
            <a:r>
              <a:rPr lang="fr-FR" dirty="0"/>
              <a:t>Expérimenter</a:t>
            </a:r>
          </a:p>
          <a:p>
            <a:pPr algn="ctr"/>
            <a:r>
              <a:rPr lang="fr-FR" dirty="0"/>
              <a:t>Modéliser</a:t>
            </a:r>
          </a:p>
          <a:p>
            <a:pPr algn="ctr"/>
            <a:r>
              <a:rPr lang="fr-FR" dirty="0"/>
              <a:t>Analyser</a:t>
            </a:r>
          </a:p>
          <a:p>
            <a:pPr algn="ctr"/>
            <a:r>
              <a:rPr lang="fr-FR" dirty="0"/>
              <a:t>Argumenter…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t="8952" r="3549"/>
          <a:stretch>
            <a:fillRect/>
          </a:stretch>
        </p:blipFill>
        <p:spPr bwMode="auto">
          <a:xfrm>
            <a:off x="-1" y="182880"/>
            <a:ext cx="10345783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0891" y="444138"/>
            <a:ext cx="10462187" cy="3422467"/>
          </a:xfrm>
        </p:spPr>
        <p:txBody>
          <a:bodyPr>
            <a:normAutofit/>
          </a:bodyPr>
          <a:lstStyle/>
          <a:p>
            <a:r>
              <a:rPr lang="fr-FR" dirty="0"/>
              <a:t>Humanités, </a:t>
            </a:r>
            <a:br>
              <a:rPr lang="fr-FR" dirty="0"/>
            </a:br>
            <a:r>
              <a:rPr lang="fr-FR" dirty="0"/>
              <a:t>Littérature et Philosophie </a:t>
            </a:r>
            <a:br>
              <a:rPr lang="fr-FR" dirty="0"/>
            </a:br>
            <a:r>
              <a:rPr lang="fr-FR" dirty="0"/>
              <a:t>en Terminale </a:t>
            </a:r>
          </a:p>
        </p:txBody>
      </p:sp>
    </p:spTree>
    <p:extLst>
      <p:ext uri="{BB962C8B-B14F-4D97-AF65-F5344CB8AC3E}">
        <p14:creationId xmlns:p14="http://schemas.microsoft.com/office/powerpoint/2010/main" val="840473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Le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1952" y="649736"/>
            <a:ext cx="10972800" cy="4525963"/>
          </a:xfrm>
        </p:spPr>
        <p:txBody>
          <a:bodyPr>
            <a:normAutofit/>
          </a:bodyPr>
          <a:lstStyle/>
          <a:p>
            <a:r>
              <a:rPr lang="fr-FR" sz="2400" b="1" dirty="0"/>
              <a:t>Du XIXème siècle à nos jours.</a:t>
            </a:r>
          </a:p>
          <a:p>
            <a:r>
              <a:rPr lang="fr-FR" sz="2400" b="1" dirty="0"/>
              <a:t>Deux thèmes </a:t>
            </a:r>
            <a:r>
              <a:rPr lang="fr-FR" sz="2400" dirty="0"/>
              <a:t>:</a:t>
            </a:r>
          </a:p>
          <a:p>
            <a:pPr lvl="1"/>
            <a:r>
              <a:rPr lang="fr-FR" sz="3200" dirty="0"/>
              <a:t>La recherche de soi</a:t>
            </a:r>
          </a:p>
          <a:p>
            <a:pPr lvl="1"/>
            <a:r>
              <a:rPr lang="fr-FR" sz="3200" dirty="0"/>
              <a:t>L’humanité en question</a:t>
            </a:r>
          </a:p>
          <a:p>
            <a:r>
              <a:rPr lang="fr-FR" sz="2400" b="1" dirty="0"/>
              <a:t>Lien avec le monde d’aujourd’hui </a:t>
            </a:r>
            <a:r>
              <a:rPr lang="fr-FR" sz="2400" dirty="0"/>
              <a:t>: mise en perspective des textes.</a:t>
            </a:r>
          </a:p>
        </p:txBody>
      </p:sp>
    </p:spTree>
    <p:extLst>
      <p:ext uri="{BB962C8B-B14F-4D97-AF65-F5344CB8AC3E}">
        <p14:creationId xmlns:p14="http://schemas.microsoft.com/office/powerpoint/2010/main" val="4164702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641" y="4931469"/>
            <a:ext cx="8534400" cy="1507067"/>
          </a:xfrm>
        </p:spPr>
        <p:txBody>
          <a:bodyPr>
            <a:normAutofit/>
          </a:bodyPr>
          <a:lstStyle/>
          <a:p>
            <a:r>
              <a:rPr lang="fr-FR" b="1" dirty="0"/>
              <a:t>Les compétences travaillées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927463"/>
            <a:ext cx="8534400" cy="3683726"/>
          </a:xfrm>
        </p:spPr>
        <p:txBody>
          <a:bodyPr>
            <a:noAutofit/>
          </a:bodyPr>
          <a:lstStyle/>
          <a:p>
            <a:r>
              <a:rPr lang="fr-FR" sz="1800" b="1" dirty="0"/>
              <a:t>Lecture / Ecriture</a:t>
            </a:r>
          </a:p>
          <a:p>
            <a:pPr lvl="1"/>
            <a:r>
              <a:rPr lang="fr-FR" sz="1600" dirty="0"/>
              <a:t>Compréhension, questionnement, interprétation des textes</a:t>
            </a:r>
          </a:p>
          <a:p>
            <a:pPr lvl="1"/>
            <a:r>
              <a:rPr lang="fr-FR" sz="1600" dirty="0"/>
              <a:t>Exercices d’écriture</a:t>
            </a:r>
          </a:p>
          <a:p>
            <a:pPr lvl="1"/>
            <a:r>
              <a:rPr lang="fr-FR" sz="1600" dirty="0"/>
              <a:t>Travail de la concision, de la pertinence et de la clarté à l’écrit</a:t>
            </a:r>
          </a:p>
          <a:p>
            <a:pPr marL="457200" lvl="1" indent="0">
              <a:buNone/>
            </a:pPr>
            <a:endParaRPr lang="fr-FR" sz="1600" dirty="0"/>
          </a:p>
          <a:p>
            <a:r>
              <a:rPr lang="fr-FR" sz="1800" b="1" dirty="0"/>
              <a:t>Oral</a:t>
            </a:r>
          </a:p>
          <a:p>
            <a:pPr lvl="1"/>
            <a:r>
              <a:rPr lang="fr-FR" sz="1600" dirty="0"/>
              <a:t>Pratique régulière au fil des travaux de la classe</a:t>
            </a:r>
          </a:p>
          <a:p>
            <a:pPr lvl="1"/>
            <a:r>
              <a:rPr lang="fr-FR" sz="1600" dirty="0"/>
              <a:t>Lecture expressive des textes, débats</a:t>
            </a:r>
          </a:p>
          <a:p>
            <a:pPr lvl="1"/>
            <a:r>
              <a:rPr lang="fr-FR" sz="1600" dirty="0"/>
              <a:t>Entraînement avec </a:t>
            </a:r>
            <a:r>
              <a:rPr lang="fr-FR" sz="1600" b="1" u="sng" dirty="0"/>
              <a:t>l’objectif grand oral</a:t>
            </a:r>
          </a:p>
          <a:p>
            <a:pPr marL="457200" lvl="1" indent="0">
              <a:buNone/>
            </a:pPr>
            <a:endParaRPr lang="fr-FR" sz="1600" dirty="0"/>
          </a:p>
          <a:p>
            <a:r>
              <a:rPr lang="fr-FR" sz="1800" b="1" dirty="0"/>
              <a:t>Réflexion et argumentation</a:t>
            </a:r>
          </a:p>
          <a:p>
            <a:pPr lvl="1"/>
            <a:r>
              <a:rPr lang="fr-FR" sz="1600" dirty="0"/>
              <a:t>Réflexion personnelle</a:t>
            </a:r>
          </a:p>
          <a:p>
            <a:pPr lvl="1"/>
            <a:r>
              <a:rPr lang="fr-FR" sz="1600" dirty="0"/>
              <a:t>Esprit critique, efficacité de l’argumentation</a:t>
            </a:r>
          </a:p>
          <a:p>
            <a:pPr lvl="1"/>
            <a:r>
              <a:rPr lang="fr-FR" sz="1600" dirty="0"/>
              <a:t>Ouverture sur le monde</a:t>
            </a:r>
          </a:p>
        </p:txBody>
      </p:sp>
    </p:spTree>
    <p:extLst>
      <p:ext uri="{BB962C8B-B14F-4D97-AF65-F5344CB8AC3E}">
        <p14:creationId xmlns:p14="http://schemas.microsoft.com/office/powerpoint/2010/main" val="4086428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331" y="5192727"/>
            <a:ext cx="8534400" cy="1286451"/>
          </a:xfrm>
        </p:spPr>
        <p:txBody>
          <a:bodyPr/>
          <a:lstStyle/>
          <a:p>
            <a:r>
              <a:rPr lang="fr-FR" b="1" dirty="0"/>
              <a:t>Les combinaisons en Première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1332" y="522515"/>
            <a:ext cx="10053457" cy="4611188"/>
          </a:xfrm>
        </p:spPr>
        <p:txBody>
          <a:bodyPr>
            <a:normAutofit/>
          </a:bodyPr>
          <a:lstStyle/>
          <a:p>
            <a:r>
              <a:rPr lang="fr-FR" sz="3000" dirty="0"/>
              <a:t>Cette année, les élèves de première ont associé la spécialité HLP à 5 spécialités différentes </a:t>
            </a:r>
            <a:r>
              <a:rPr lang="fr-FR" dirty="0"/>
              <a:t>: </a:t>
            </a:r>
          </a:p>
          <a:p>
            <a:pPr marL="0" indent="0">
              <a:buNone/>
            </a:pP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/>
              <a:t>LLCE</a:t>
            </a:r>
            <a:r>
              <a:rPr lang="fr-FR" dirty="0"/>
              <a:t> : Langues, littératures et culture étrangères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/>
              <a:t>SES </a:t>
            </a:r>
            <a:r>
              <a:rPr lang="fr-FR" dirty="0"/>
              <a:t>: Sciences Economiques et Sociales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/>
              <a:t>GSP</a:t>
            </a:r>
            <a:r>
              <a:rPr lang="fr-FR" dirty="0"/>
              <a:t> : Géopolitique et Sciences Politiques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/>
              <a:t>MATHS</a:t>
            </a:r>
            <a:r>
              <a:rPr lang="fr-FR" dirty="0"/>
              <a:t> : Mathématiques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/>
              <a:t>SVT</a:t>
            </a:r>
            <a:r>
              <a:rPr lang="fr-FR" dirty="0"/>
              <a:t> : Sciences de la Vie et de la Terre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sz="2800" dirty="0"/>
              <a:t>9 combinaisons différentes sur un groupe de 32 élèves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16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459164" y="60326"/>
            <a:ext cx="7881937" cy="1285875"/>
          </a:xfrm>
        </p:spPr>
        <p:txBody>
          <a:bodyPr/>
          <a:lstStyle/>
          <a:p>
            <a:pPr>
              <a:defRPr/>
            </a:pPr>
            <a:r>
              <a:rPr lang="fr-FR" dirty="0"/>
              <a:t>Les épreuves du baccalauréat</a:t>
            </a:r>
          </a:p>
        </p:txBody>
      </p:sp>
      <p:sp>
        <p:nvSpPr>
          <p:cNvPr id="45059" name="Espace réservé du contenu 6"/>
          <p:cNvSpPr>
            <a:spLocks noGrp="1"/>
          </p:cNvSpPr>
          <p:nvPr>
            <p:ph idx="1"/>
          </p:nvPr>
        </p:nvSpPr>
        <p:spPr>
          <a:xfrm>
            <a:off x="2328864" y="1476376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D33226-9E9D-4D31-B801-2759A458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F66-B13B-4C96-9A42-D8200425406B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45060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A8B9FC-A366-4B72-B43D-3A973C57DC38}" type="slidenum">
              <a:rPr lang="fr-FR" altLang="fr-FR" smtClean="0">
                <a:latin typeface="Arial" pitchFamily="34" charset="0"/>
                <a:ea typeface="Roboto" pitchFamily="2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45061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39" y="1054100"/>
            <a:ext cx="825023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086" y="5350933"/>
            <a:ext cx="8534400" cy="1507067"/>
          </a:xfrm>
        </p:spPr>
        <p:txBody>
          <a:bodyPr/>
          <a:lstStyle/>
          <a:p>
            <a:r>
              <a:rPr lang="fr-FR" dirty="0"/>
              <a:t>Les possibilités en Terminale - 1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892" y="280851"/>
            <a:ext cx="8534400" cy="5427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Des combinaisons </a:t>
            </a:r>
            <a:r>
              <a:rPr lang="fr-FR" u="sng" dirty="0"/>
              <a:t>très adaptées </a:t>
            </a:r>
            <a:r>
              <a:rPr lang="fr-FR" dirty="0"/>
              <a:t>pour :</a:t>
            </a:r>
          </a:p>
          <a:p>
            <a:r>
              <a:rPr lang="fr-FR" sz="2800" dirty="0"/>
              <a:t>Lettres, communication, langues</a:t>
            </a:r>
          </a:p>
          <a:p>
            <a:r>
              <a:rPr lang="fr-FR" sz="2800" dirty="0"/>
              <a:t>Droit et sciences politiques </a:t>
            </a:r>
          </a:p>
          <a:p>
            <a:r>
              <a:rPr lang="fr-FR" sz="2800" dirty="0"/>
              <a:t>Sciences humaines et sociales</a:t>
            </a:r>
          </a:p>
          <a:p>
            <a:r>
              <a:rPr lang="fr-FR" sz="2800" dirty="0"/>
              <a:t>Sciences économiques 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44434" y="497174"/>
            <a:ext cx="3552395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HLP + LLCE</a:t>
            </a:r>
          </a:p>
        </p:txBody>
      </p:sp>
      <p:sp>
        <p:nvSpPr>
          <p:cNvPr id="5" name="Ellipse 4"/>
          <p:cNvSpPr/>
          <p:nvPr/>
        </p:nvSpPr>
        <p:spPr>
          <a:xfrm>
            <a:off x="4228039" y="479269"/>
            <a:ext cx="3552395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HLP + SES</a:t>
            </a:r>
          </a:p>
        </p:txBody>
      </p:sp>
      <p:sp>
        <p:nvSpPr>
          <p:cNvPr id="6" name="Ellipse 5"/>
          <p:cNvSpPr/>
          <p:nvPr/>
        </p:nvSpPr>
        <p:spPr>
          <a:xfrm>
            <a:off x="8081527" y="479269"/>
            <a:ext cx="3552395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HLP + GSP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6970024" y="2477740"/>
            <a:ext cx="480053" cy="2088232"/>
          </a:xfrm>
          <a:prstGeom prst="rightBrace">
            <a:avLst/>
          </a:prstGeom>
          <a:noFill/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8486" y="2567501"/>
            <a:ext cx="3072341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ysClr val="windowText" lastClr="000000"/>
                </a:solidFill>
              </a:rPr>
              <a:t>Classes préparatoires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ysClr val="windowText" lastClr="000000"/>
                </a:solidFill>
              </a:rPr>
              <a:t>Formations universitaires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ysClr val="windowText" lastClr="000000"/>
                </a:solidFill>
              </a:rPr>
              <a:t>Grandes écoles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ysClr val="windowText" lastClr="000000"/>
                </a:solidFill>
              </a:rPr>
              <a:t>BTS / DUT</a:t>
            </a:r>
          </a:p>
        </p:txBody>
      </p:sp>
    </p:spTree>
    <p:extLst>
      <p:ext uri="{BB962C8B-B14F-4D97-AF65-F5344CB8AC3E}">
        <p14:creationId xmlns:p14="http://schemas.microsoft.com/office/powerpoint/2010/main" val="4286396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017" y="4905343"/>
            <a:ext cx="8534400" cy="1507067"/>
          </a:xfrm>
        </p:spPr>
        <p:txBody>
          <a:bodyPr/>
          <a:lstStyle/>
          <a:p>
            <a:r>
              <a:rPr lang="fr-FR" b="1" dirty="0"/>
              <a:t>Les possibilités en Terminale - 2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61257"/>
            <a:ext cx="8534400" cy="4872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Des combinaisons possibles pour :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r>
              <a:rPr lang="fr-FR" sz="2400" dirty="0"/>
              <a:t>Santé</a:t>
            </a:r>
          </a:p>
          <a:p>
            <a:r>
              <a:rPr lang="fr-FR" sz="2400" dirty="0"/>
              <a:t>Sciences humaines et sociales</a:t>
            </a:r>
          </a:p>
          <a:p>
            <a:r>
              <a:rPr lang="fr-FR" sz="2400" dirty="0"/>
              <a:t>Sciences du vivant</a:t>
            </a:r>
          </a:p>
        </p:txBody>
      </p:sp>
      <p:sp>
        <p:nvSpPr>
          <p:cNvPr id="6" name="Ellipse 5"/>
          <p:cNvSpPr/>
          <p:nvPr/>
        </p:nvSpPr>
        <p:spPr>
          <a:xfrm>
            <a:off x="6680556" y="1629449"/>
            <a:ext cx="3552395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HLP + SVT</a:t>
            </a:r>
          </a:p>
        </p:txBody>
      </p:sp>
      <p:sp>
        <p:nvSpPr>
          <p:cNvPr id="7" name="Ellipse 6"/>
          <p:cNvSpPr/>
          <p:nvPr/>
        </p:nvSpPr>
        <p:spPr>
          <a:xfrm>
            <a:off x="1086461" y="1551072"/>
            <a:ext cx="3552395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HLP + MATHS</a:t>
            </a:r>
          </a:p>
        </p:txBody>
      </p:sp>
    </p:spTree>
    <p:extLst>
      <p:ext uri="{BB962C8B-B14F-4D97-AF65-F5344CB8AC3E}">
        <p14:creationId xmlns:p14="http://schemas.microsoft.com/office/powerpoint/2010/main" val="2996300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898" y="5101286"/>
            <a:ext cx="8534400" cy="1507067"/>
          </a:xfrm>
        </p:spPr>
        <p:txBody>
          <a:bodyPr>
            <a:normAutofit/>
          </a:bodyPr>
          <a:lstStyle/>
          <a:p>
            <a:r>
              <a:rPr lang="fr-FR" sz="4000" b="1" dirty="0"/>
              <a:t>L’orientation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24235"/>
              </p:ext>
            </p:extLst>
          </p:nvPr>
        </p:nvGraphicFramePr>
        <p:xfrm>
          <a:off x="668450" y="406614"/>
          <a:ext cx="9697078" cy="4752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8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656">
                <a:tc>
                  <a:txBody>
                    <a:bodyPr/>
                    <a:lstStyle/>
                    <a:p>
                      <a:r>
                        <a:rPr lang="fr-FR" dirty="0"/>
                        <a:t>Formation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Exemples de métiers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502">
                <a:tc>
                  <a:txBody>
                    <a:bodyPr/>
                    <a:lstStyle/>
                    <a:p>
                      <a:r>
                        <a:rPr lang="fr-FR" sz="1800" dirty="0"/>
                        <a:t>Lettres, communication, langues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journalisme, publicité, édition, tourisme, interprétariat, enseignement…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r-FR" sz="1800" dirty="0"/>
                        <a:t>Droit et sciences politiques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avocat, juge, notaire, magistrat, juriste d’entreprise…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fr-FR" sz="1800" dirty="0"/>
                        <a:t>Sciences humaines et sociales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éducateur, psychologue, ressources humaines, environnement…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fr-FR" sz="1800" dirty="0"/>
                        <a:t>Sciences économiques et de  gestion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commerce, marketing, management,  immobilier…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fr-FR" sz="1800" dirty="0"/>
                        <a:t>Santé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orthophoniste, infirmier, sage-femme, pharmacien…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fr-FR" dirty="0"/>
                        <a:t>Sciences du vivant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Biologiste, géologue, agronome, environnement…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27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0858" y="587829"/>
            <a:ext cx="9067800" cy="151432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sciences économiques et sociales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88" y="2457950"/>
            <a:ext cx="5413717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92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32117"/>
          </a:xfrm>
        </p:spPr>
        <p:txBody>
          <a:bodyPr/>
          <a:lstStyle/>
          <a:p>
            <a:r>
              <a:rPr lang="fr-FR" dirty="0">
                <a:latin typeface="Cambria" pitchFamily="18" charset="0"/>
              </a:rPr>
              <a:t>En Terminale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2561" y="1206756"/>
            <a:ext cx="2808312" cy="7100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Sources et défis de la croissance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2561" y="2204864"/>
            <a:ext cx="2808312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Commerce international et internationalisation de la production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2562" y="3645024"/>
            <a:ext cx="280831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lutte contre le chômage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2562" y="4653136"/>
            <a:ext cx="280831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Crise financière et régulation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2563" y="5733256"/>
            <a:ext cx="2808311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Politiques économiques européennes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9047" y="1206756"/>
            <a:ext cx="2013221" cy="710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structure sociale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21540" y="2117545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 rôle de l’école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9046" y="3270907"/>
            <a:ext cx="2088232" cy="828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mobilité sociale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59046" y="4365104"/>
            <a:ext cx="2088232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Mutations du travail et de l’emploi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00255" y="1488751"/>
            <a:ext cx="2141471" cy="10608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L’ engagement politique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56240" y="5301208"/>
            <a:ext cx="1656184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Les inégalités et la justice sociale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652" y="5525589"/>
            <a:ext cx="2024742" cy="1045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L’action publique pour l’environnement</a:t>
            </a:r>
          </a:p>
        </p:txBody>
      </p:sp>
    </p:spTree>
    <p:extLst>
      <p:ext uri="{BB962C8B-B14F-4D97-AF65-F5344CB8AC3E}">
        <p14:creationId xmlns:p14="http://schemas.microsoft.com/office/powerpoint/2010/main" val="1603210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4137" y="404949"/>
            <a:ext cx="10223863" cy="966651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Les binômes de spécialités les plus adaptés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735667"/>
            <a:ext cx="9144000" cy="35221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98500" y="1837266"/>
            <a:ext cx="1651000" cy="104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SES + HLP+</a:t>
            </a:r>
          </a:p>
          <a:p>
            <a:pPr algn="ctr"/>
            <a:r>
              <a:rPr lang="fr-FR" sz="1200" dirty="0"/>
              <a:t>Maths complémentaires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7733" y="1854200"/>
            <a:ext cx="1566334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SES +  HGGSP+ </a:t>
            </a:r>
            <a:r>
              <a:rPr lang="fr-FR" sz="1200" dirty="0"/>
              <a:t>maths complémentaires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854200"/>
            <a:ext cx="1676400" cy="104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SES + LLCE+ </a:t>
            </a:r>
            <a:r>
              <a:rPr lang="fr-FR" sz="1200" dirty="0"/>
              <a:t>maths complémentaires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7067" y="1854200"/>
            <a:ext cx="1608666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SES + maths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70900" y="1837266"/>
            <a:ext cx="1892300" cy="965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SES + SVT</a:t>
            </a:r>
            <a:r>
              <a:rPr lang="fr-FR" sz="1200" dirty="0"/>
              <a:t>+ maths complémentaires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9347200" y="2802467"/>
            <a:ext cx="0" cy="47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32333" y="3268134"/>
            <a:ext cx="1960034" cy="250613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STAPS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Psychologie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sciences sanitaires et sociales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Hygiène sécurité et environnement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Infirmières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7067" y="3276600"/>
            <a:ext cx="1883833" cy="2497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Commerce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Gestion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Comptabilité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Maths et informatiques appliqués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268134"/>
            <a:ext cx="1761067" cy="2506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LEA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Sciences humaines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Information et communication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Métiers du social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tourisme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31533" y="3285066"/>
            <a:ext cx="1809751" cy="248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Sociologie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Géographie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Histoire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Sciences politiques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Métiers du social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Tourisme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6468" y="3276600"/>
            <a:ext cx="1833032" cy="2497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Sociologie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Sciences politiques sciences humaines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Droit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Métiers du social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Journalisme évènementiel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289800" y="2895600"/>
            <a:ext cx="0" cy="37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</p:cNvCxnSpPr>
          <p:nvPr/>
        </p:nvCxnSpPr>
        <p:spPr>
          <a:xfrm flipH="1">
            <a:off x="5384800" y="2895600"/>
            <a:ext cx="25400" cy="37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5" idx="2"/>
            <a:endCxn id="14" idx="0"/>
          </p:cNvCxnSpPr>
          <p:nvPr/>
        </p:nvCxnSpPr>
        <p:spPr>
          <a:xfrm>
            <a:off x="3390900" y="2870200"/>
            <a:ext cx="45509" cy="41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391400" y="5858934"/>
            <a:ext cx="0" cy="474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432984" y="6282267"/>
            <a:ext cx="5958416" cy="33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15" idx="2"/>
          </p:cNvCxnSpPr>
          <p:nvPr/>
        </p:nvCxnSpPr>
        <p:spPr>
          <a:xfrm>
            <a:off x="1432984" y="5774267"/>
            <a:ext cx="0" cy="5249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4" idx="2"/>
          </p:cNvCxnSpPr>
          <p:nvPr/>
        </p:nvCxnSpPr>
        <p:spPr>
          <a:xfrm flipH="1">
            <a:off x="3436408" y="5774267"/>
            <a:ext cx="1" cy="550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3" idx="2"/>
          </p:cNvCxnSpPr>
          <p:nvPr/>
        </p:nvCxnSpPr>
        <p:spPr>
          <a:xfrm flipH="1">
            <a:off x="5452533" y="5774268"/>
            <a:ext cx="1" cy="5587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332" y="281092"/>
            <a:ext cx="8534400" cy="1507067"/>
          </a:xfrm>
        </p:spPr>
        <p:txBody>
          <a:bodyPr/>
          <a:lstStyle/>
          <a:p>
            <a:r>
              <a:rPr lang="fr-FR" dirty="0"/>
              <a:t>Exemples de métiers 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772" y="1554481"/>
            <a:ext cx="8534400" cy="4911634"/>
          </a:xfrm>
        </p:spPr>
        <p:txBody>
          <a:bodyPr>
            <a:normAutofit/>
          </a:bodyPr>
          <a:lstStyle/>
          <a:p>
            <a:r>
              <a:rPr lang="fr-FR" dirty="0"/>
              <a:t>Carrières dans la gestion des institutions sanitaires, culturels, touristiques et sociales.</a:t>
            </a:r>
          </a:p>
          <a:p>
            <a:r>
              <a:rPr lang="fr-FR" dirty="0"/>
              <a:t>Enseignement</a:t>
            </a:r>
          </a:p>
          <a:p>
            <a:r>
              <a:rPr lang="fr-FR" dirty="0"/>
              <a:t>Carrières juridiques : magistrat, greffier, avocat, conseiller juridique</a:t>
            </a:r>
          </a:p>
          <a:p>
            <a:r>
              <a:rPr lang="fr-FR" dirty="0"/>
              <a:t>Carrières dans le secteur bancaire, assurance</a:t>
            </a:r>
          </a:p>
          <a:p>
            <a:r>
              <a:rPr lang="fr-FR" dirty="0"/>
              <a:t>Carrières dans les administrations publiques</a:t>
            </a:r>
          </a:p>
          <a:p>
            <a:r>
              <a:rPr lang="fr-FR" dirty="0"/>
              <a:t>Carrières dans les domaines comptable, gestion, commerce, ressources humaines, management</a:t>
            </a:r>
          </a:p>
          <a:p>
            <a:r>
              <a:rPr lang="fr-FR" dirty="0"/>
              <a:t>Chef d’entreprise ….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439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919549"/>
          </a:xfrm>
        </p:spPr>
        <p:txBody>
          <a:bodyPr/>
          <a:lstStyle/>
          <a:p>
            <a:r>
              <a:rPr lang="fr-FR" dirty="0"/>
              <a:t>Sciences de la Vie et de la Terre</a:t>
            </a:r>
          </a:p>
        </p:txBody>
      </p:sp>
    </p:spTree>
    <p:extLst>
      <p:ext uri="{BB962C8B-B14F-4D97-AF65-F5344CB8AC3E}">
        <p14:creationId xmlns:p14="http://schemas.microsoft.com/office/powerpoint/2010/main" val="58752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106-2622-497B-B8CC-92006E3D6F53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Sous-titre 1"/>
          <p:cNvSpPr txBox="1">
            <a:spLocks/>
          </p:cNvSpPr>
          <p:nvPr/>
        </p:nvSpPr>
        <p:spPr>
          <a:xfrm>
            <a:off x="791100" y="627017"/>
            <a:ext cx="9355765" cy="536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En Terminale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2h DE TP / SEMAINE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4H DE COURS/td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LE PROGRAMME DÉCLINÉ EN 3 THÈMES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 les mêmes qu’en seconde et première 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45" y="2142429"/>
            <a:ext cx="5120568" cy="381423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235132" y="2231889"/>
            <a:ext cx="6074229" cy="3541894"/>
          </a:xfrm>
        </p:spPr>
        <p:txBody>
          <a:bodyPr>
            <a:normAutofit/>
          </a:bodyPr>
          <a:lstStyle/>
          <a:p>
            <a:r>
              <a:rPr lang="fr-FR" sz="2400" dirty="0"/>
              <a:t>La génétique ( santé et corps humain…)</a:t>
            </a:r>
          </a:p>
          <a:p>
            <a:endParaRPr lang="fr-FR" sz="2400" dirty="0"/>
          </a:p>
          <a:p>
            <a:r>
              <a:rPr lang="fr-FR" sz="2400" dirty="0"/>
              <a:t>géologie de terrain (stage dans les alpes !)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25425"/>
            <a:ext cx="11521440" cy="1681752"/>
          </a:xfrm>
        </p:spPr>
        <p:txBody>
          <a:bodyPr>
            <a:normAutofit/>
          </a:bodyPr>
          <a:lstStyle/>
          <a:p>
            <a:pPr algn="ctr"/>
            <a:r>
              <a:rPr lang="fr-FR" sz="4000" b="1" cap="small" dirty="0">
                <a:latin typeface="Cambria" pitchFamily="18" charset="0"/>
              </a:rPr>
              <a:t> Thème 1 : </a:t>
            </a:r>
            <a:r>
              <a:rPr lang="fr-FR" sz="4000" b="1" dirty="0">
                <a:latin typeface="Cambria" pitchFamily="18" charset="0"/>
              </a:rPr>
              <a:t>La Terre, la vie et l’organisation du vivant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939" y="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fr-FR" dirty="0"/>
              <a:t>LES Épreuves du nouveau</a:t>
            </a:r>
            <a:br>
              <a:rPr lang="fr-FR" dirty="0"/>
            </a:br>
            <a:r>
              <a:rPr lang="fr-FR" dirty="0">
                <a:solidFill>
                  <a:srgbClr val="00B0F0"/>
                </a:solidFill>
              </a:rPr>
              <a:t>baccalauréat général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59205F-D8CC-4583-9881-3DBD70FB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4F3-1A9A-4935-9F49-087A684928DE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75ABC2-34E1-4AD2-9613-0996B62F0433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12292" name="Picture 5" descr="C:\Users\lguillou\Desktop\NEW\2019_bac2021_epreuves_cam_g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63" y="1411289"/>
            <a:ext cx="84312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1691" y="381000"/>
            <a:ext cx="8640960" cy="1463824"/>
          </a:xfrm>
        </p:spPr>
        <p:txBody>
          <a:bodyPr>
            <a:normAutofit/>
          </a:bodyPr>
          <a:lstStyle/>
          <a:p>
            <a:r>
              <a:rPr lang="fr-FR" sz="4000" b="1" cap="small" dirty="0">
                <a:latin typeface="Cambria" pitchFamily="18" charset="0"/>
              </a:rPr>
              <a:t>Thème 2 : Les enjeux contemporains de la planète</a:t>
            </a:r>
          </a:p>
        </p:txBody>
      </p:sp>
      <p:sp>
        <p:nvSpPr>
          <p:cNvPr id="1026" name="AutoShape 2" descr="Résultat de recherche d'images pour &quot;biodiversité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biodiversité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Espace réservé du contenu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361" y="476673"/>
            <a:ext cx="2985148" cy="1483693"/>
          </a:xfrm>
          <a:prstGeom prst="rect">
            <a:avLst/>
          </a:prstGeom>
        </p:spPr>
      </p:pic>
      <p:sp>
        <p:nvSpPr>
          <p:cNvPr id="5122" name="AutoShape 2" descr="RÃ©sultat de recherche d'images pour &quot;foret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RÃ©sultat de recherche d'images pour &quot;foret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https://patrimoine.lesechos.fr/medias/2018/10/25/2216682_defiscalisation-lappel-de-la-foret-web-tete-06016836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288" y="2924944"/>
            <a:ext cx="9360363" cy="374180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0633" y="20880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De la plante sauvage à la plante domestiquée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480291" y="20353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Les climats de la Terre : comprendre le passé pour agir aujourd’hui et demain</a:t>
            </a:r>
          </a:p>
        </p:txBody>
      </p:sp>
    </p:spTree>
    <p:extLst>
      <p:ext uri="{BB962C8B-B14F-4D97-AF65-F5344CB8AC3E}">
        <p14:creationId xmlns:p14="http://schemas.microsoft.com/office/powerpoint/2010/main" val="3639146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10363200" cy="1463675"/>
          </a:xfrm>
        </p:spPr>
        <p:txBody>
          <a:bodyPr>
            <a:normAutofit/>
          </a:bodyPr>
          <a:lstStyle/>
          <a:p>
            <a:r>
              <a:rPr lang="fr-FR" b="1" cap="small" dirty="0"/>
              <a:t>Thème 3 : </a:t>
            </a:r>
            <a:r>
              <a:rPr lang="fr-FR" dirty="0"/>
              <a:t>Corps humain et santé</a:t>
            </a:r>
          </a:p>
        </p:txBody>
      </p:sp>
      <p:sp>
        <p:nvSpPr>
          <p:cNvPr id="1026" name="AutoShape 2" descr="Résultat de recherche d'images pour &quot;biodiversité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biodiversité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45047" y="17410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Comportements, mouvement et système nerveux (hygiène de vie, dopages) 	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33417" y="55892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 mouvement : contraction musculaire et apport d’énergie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3105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Éducation à la santé : drogues, gestion du stress. 	</a:t>
            </a:r>
          </a:p>
        </p:txBody>
      </p:sp>
    </p:spTree>
    <p:extLst>
      <p:ext uri="{BB962C8B-B14F-4D97-AF65-F5344CB8AC3E}">
        <p14:creationId xmlns:p14="http://schemas.microsoft.com/office/powerpoint/2010/main" val="659291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4294967295"/>
          </p:nvPr>
        </p:nvSpPr>
        <p:spPr>
          <a:xfrm>
            <a:off x="0" y="1700213"/>
            <a:ext cx="11617325" cy="4948781"/>
          </a:xfrm>
        </p:spPr>
        <p:txBody>
          <a:bodyPr>
            <a:noAutofit/>
          </a:bodyPr>
          <a:lstStyle/>
          <a:p>
            <a:r>
              <a:rPr lang="fr-FR" b="0" dirty="0">
                <a:latin typeface="Cambria" pitchFamily="18" charset="0"/>
              </a:rPr>
              <a:t>La </a:t>
            </a:r>
            <a:r>
              <a:rPr lang="fr-FR" b="0" dirty="0">
                <a:latin typeface="Cambria" pitchFamily="18" charset="0"/>
                <a:hlinkClick r:id="rId2"/>
              </a:rPr>
              <a:t>spécialité</a:t>
            </a:r>
            <a:r>
              <a:rPr lang="fr-FR" b="0" dirty="0">
                <a:latin typeface="Cambria" pitchFamily="18" charset="0"/>
              </a:rPr>
              <a:t> SVT </a:t>
            </a:r>
            <a:r>
              <a:rPr lang="fr-FR" dirty="0">
                <a:latin typeface="Cambria" pitchFamily="18" charset="0"/>
              </a:rPr>
              <a:t>mène à des métiers qui sont en lien avec les différents thèmes du programme</a:t>
            </a:r>
            <a:r>
              <a:rPr lang="fr-FR" b="0" dirty="0">
                <a:latin typeface="Cambria" pitchFamily="18" charset="0"/>
              </a:rPr>
              <a:t>, regroupant les secteurs :</a:t>
            </a:r>
          </a:p>
          <a:p>
            <a:r>
              <a:rPr lang="fr-FR" b="0" dirty="0">
                <a:latin typeface="Cambria" pitchFamily="18" charset="0"/>
              </a:rPr>
              <a:t>de la </a:t>
            </a:r>
            <a:r>
              <a:rPr lang="fr-FR" dirty="0">
                <a:latin typeface="Cambria" pitchFamily="18" charset="0"/>
              </a:rPr>
              <a:t>recherche scientifique</a:t>
            </a:r>
            <a:r>
              <a:rPr lang="fr-FR" b="0" dirty="0">
                <a:latin typeface="Cambria" pitchFamily="18" charset="0"/>
              </a:rPr>
              <a:t>,</a:t>
            </a:r>
          </a:p>
          <a:p>
            <a:r>
              <a:rPr lang="fr-FR" b="0" dirty="0"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des sciences de l’environnement et du développement durable</a:t>
            </a:r>
            <a:r>
              <a:rPr lang="fr-FR" b="0" dirty="0">
                <a:latin typeface="Cambria" pitchFamily="18" charset="0"/>
              </a:rPr>
              <a:t>, </a:t>
            </a:r>
          </a:p>
          <a:p>
            <a:r>
              <a:rPr lang="fr-FR" b="0" dirty="0">
                <a:latin typeface="Cambria" pitchFamily="18" charset="0"/>
              </a:rPr>
              <a:t>de l’agronomie, </a:t>
            </a:r>
          </a:p>
          <a:p>
            <a:r>
              <a:rPr lang="fr-FR" dirty="0">
                <a:latin typeface="Cambria" pitchFamily="18" charset="0"/>
              </a:rPr>
              <a:t>des biotechnologies</a:t>
            </a:r>
            <a:r>
              <a:rPr lang="fr-FR" b="0" dirty="0">
                <a:latin typeface="Cambria" pitchFamily="18" charset="0"/>
              </a:rPr>
              <a:t>, </a:t>
            </a:r>
          </a:p>
          <a:p>
            <a:r>
              <a:rPr lang="fr-FR" dirty="0">
                <a:latin typeface="Cambria" pitchFamily="18" charset="0"/>
              </a:rPr>
              <a:t>du secteur de la santé </a:t>
            </a:r>
          </a:p>
          <a:p>
            <a:r>
              <a:rPr lang="fr-FR" b="0" dirty="0">
                <a:latin typeface="Cambria" pitchFamily="18" charset="0"/>
              </a:rPr>
              <a:t>et du social, </a:t>
            </a:r>
          </a:p>
          <a:p>
            <a:r>
              <a:rPr lang="fr-FR" dirty="0">
                <a:latin typeface="Cambria" pitchFamily="18" charset="0"/>
              </a:rPr>
              <a:t>des sciences vétérinaires</a:t>
            </a:r>
            <a:r>
              <a:rPr lang="fr-FR" b="0" dirty="0">
                <a:latin typeface="Cambria" pitchFamily="18" charset="0"/>
              </a:rPr>
              <a:t>, </a:t>
            </a:r>
          </a:p>
          <a:p>
            <a:r>
              <a:rPr lang="fr-FR" b="0" u="sng" dirty="0">
                <a:latin typeface="Cambria" pitchFamily="18" charset="0"/>
              </a:rPr>
              <a:t>des métiers du sport</a:t>
            </a:r>
            <a:r>
              <a:rPr lang="fr-FR" b="0" dirty="0">
                <a:latin typeface="Cambria" pitchFamily="18" charset="0"/>
              </a:rPr>
              <a:t>, </a:t>
            </a:r>
          </a:p>
          <a:p>
            <a:r>
              <a:rPr lang="fr-FR" b="0" dirty="0">
                <a:latin typeface="Cambria" pitchFamily="18" charset="0"/>
              </a:rPr>
              <a:t>des géosciences, </a:t>
            </a:r>
          </a:p>
          <a:p>
            <a:r>
              <a:rPr lang="fr-FR" b="0" dirty="0">
                <a:latin typeface="Cambria" pitchFamily="18" charset="0"/>
              </a:rPr>
              <a:t>de l’enseignement... </a:t>
            </a:r>
          </a:p>
          <a:p>
            <a:r>
              <a:rPr lang="fr-FR" b="0" dirty="0">
                <a:latin typeface="Cambria" pitchFamily="18" charset="0"/>
              </a:rPr>
              <a:t>et bien d’autres encore.</a:t>
            </a:r>
          </a:p>
          <a:p>
            <a:endParaRPr lang="fr-FR" dirty="0">
              <a:latin typeface="Cambria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423852" y="0"/>
            <a:ext cx="10363200" cy="1166813"/>
          </a:xfrm>
        </p:spPr>
        <p:txBody>
          <a:bodyPr>
            <a:normAutofit/>
          </a:bodyPr>
          <a:lstStyle/>
          <a:p>
            <a:r>
              <a:rPr lang="fr-FR" dirty="0"/>
              <a:t>POUR QUELS TYPES DE METIERS ?</a:t>
            </a:r>
          </a:p>
        </p:txBody>
      </p:sp>
    </p:spTree>
    <p:extLst>
      <p:ext uri="{BB962C8B-B14F-4D97-AF65-F5344CB8AC3E}">
        <p14:creationId xmlns:p14="http://schemas.microsoft.com/office/powerpoint/2010/main" val="29335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0555-33A6-40A1-A1EE-63C216BE1130}" type="datetime1">
              <a:rPr lang="fr-FR" smtClean="0"/>
              <a:pPr/>
              <a:t>17/02/2020</a:t>
            </a:fld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3A3F31-EAD0-4112-BCDA-7B7C07868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094" t="13754" r="16811" b="15763"/>
          <a:stretch/>
        </p:blipFill>
        <p:spPr>
          <a:xfrm>
            <a:off x="3814330" y="17533"/>
            <a:ext cx="6196149" cy="68404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4320" y="1110343"/>
            <a:ext cx="3566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" pitchFamily="18" charset="0"/>
              </a:rPr>
              <a:t>Etudes possibles avec les différentes combinaisons en lien avec les SVT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58" y="129541"/>
            <a:ext cx="10845020" cy="5747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350" y="2887682"/>
            <a:ext cx="50885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Sur le site APBG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SVT : La spécialité SVT donnera accès aux études de médecine 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"Il a été clairement dit que l’enseignement de spécialité SVT sera incontournable dans les attendus de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Parcoursup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pour intégrer le premier cycle de médecine". C'est ce que rapporte l'APBG à l'issue d'une entretien </a:t>
            </a:r>
            <a:r>
              <a:rPr lang="fr-FR" u="sng" dirty="0">
                <a:solidFill>
                  <a:srgbClr val="000000"/>
                </a:solidFill>
                <a:latin typeface="Arial" panose="020B0604020202020204" pitchFamily="34" charset="0"/>
              </a:rPr>
              <a:t>avec le président de la conférence des doyens des facultés de médecine.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3162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665"/>
            <a:ext cx="12192000" cy="62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6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LISTE DES ÉPREUVES EN VOIE GÉNÉRALE</a:t>
            </a: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C2AAD3-4084-4CB2-8433-E451ECE76C99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16388" name="Picture 5" descr="M:\str-delcom\BAC 2021\INFOGRAPHIES\Calendrier des épreuves\bac2021_calendrier_epreuves_voie_generale.jpg"/>
          <p:cNvPicPr>
            <a:picLocks noChangeAspect="1" noChangeArrowheads="1"/>
          </p:cNvPicPr>
          <p:nvPr/>
        </p:nvPicPr>
        <p:blipFill>
          <a:blip r:embed="rId2" cstate="print"/>
          <a:srcRect l="34950" t="17560" b="47203"/>
          <a:stretch>
            <a:fillRect/>
          </a:stretch>
        </p:blipFill>
        <p:spPr bwMode="auto">
          <a:xfrm>
            <a:off x="1582723" y="769035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1875" y="5032616"/>
            <a:ext cx="6756822" cy="1507067"/>
          </a:xfrm>
        </p:spPr>
        <p:txBody>
          <a:bodyPr/>
          <a:lstStyle/>
          <a:p>
            <a:pPr algn="ctr">
              <a:defRPr/>
            </a:pPr>
            <a:r>
              <a:rPr lang="fr-FR" sz="2200" dirty="0"/>
              <a:t>Les Sujets DES E3C sont issus</a:t>
            </a:r>
            <a:br>
              <a:rPr lang="fr-FR" sz="2200" dirty="0"/>
            </a:br>
            <a:r>
              <a:rPr lang="fr-FR" sz="2200" dirty="0"/>
              <a:t>d’une banque nationale de sujets 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86372" y="201956"/>
            <a:ext cx="8219256" cy="4945856"/>
          </a:xfrm>
        </p:spPr>
        <p:txBody>
          <a:bodyPr>
            <a:normAutofit lnSpcReduction="10000"/>
          </a:bodyPr>
          <a:lstStyle/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Les sujets sont élaborés par des groupes de travail académiques sous la direction de l’inspection générale.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Les sujets sont de niveau équivalent sur les différentes parties du programme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Les sujets tiennent compte des progressions pédagogiques des programmes d’enseignement de Première et de Terminale. 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Aucune modification ne peut être apportée aux sujets de la banque nationale de sujets.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 chef d’établissement choisit les sujets dans la banque nationale de sujets sur proposition de l’équipe pédagogique.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</p:txBody>
      </p:sp>
      <p:sp>
        <p:nvSpPr>
          <p:cNvPr id="20484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939E74-08DB-41CE-89DB-C8C40F7323B5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0873" y="5065324"/>
            <a:ext cx="8534400" cy="1507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dirty="0"/>
              <a:t>La correction et</a:t>
            </a:r>
            <a:br>
              <a:rPr lang="fr-FR" dirty="0"/>
            </a:br>
            <a:r>
              <a:rPr lang="fr-FR" dirty="0"/>
              <a:t>l’harmonisation des E3C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39875" y="119468"/>
            <a:ext cx="8219256" cy="4945856"/>
          </a:xfrm>
        </p:spPr>
        <p:txBody>
          <a:bodyPr/>
          <a:lstStyle/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Les copies sont </a:t>
            </a:r>
            <a:r>
              <a:rPr lang="fr-FR" altLang="fr-FR" dirty="0" err="1"/>
              <a:t>anonymisées</a:t>
            </a:r>
            <a:r>
              <a:rPr lang="fr-FR" altLang="fr-FR" dirty="0"/>
              <a:t> et numérisées.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Les copies sont corrigées par d’autres professeurs au sein d’un autre établissement.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dirty="0"/>
              <a:t>Dans chaque académie et à l’issue de chaque période d’E3C, une commission d’harmonisation des notes est mise en place :</a:t>
            </a:r>
          </a:p>
          <a:p>
            <a:pPr lvl="1">
              <a:buSzPct val="75000"/>
              <a:defRPr/>
            </a:pPr>
            <a:r>
              <a:rPr lang="fr-FR" sz="1600" dirty="0"/>
              <a:t>recherche d’éventuelles discordances des notes </a:t>
            </a:r>
          </a:p>
          <a:p>
            <a:pPr lvl="1">
              <a:buSzPct val="75000"/>
              <a:defRPr/>
            </a:pPr>
            <a:r>
              <a:rPr lang="fr-FR" sz="1600" dirty="0"/>
              <a:t>procède à des contrôles de copies</a:t>
            </a:r>
          </a:p>
          <a:p>
            <a:pPr lvl="1">
              <a:buSzPct val="75000"/>
              <a:defRPr/>
            </a:pPr>
            <a:r>
              <a:rPr lang="fr-FR" sz="1600" dirty="0"/>
              <a:t>procède si nécessaire à la révision de notes</a:t>
            </a:r>
          </a:p>
          <a:p>
            <a:pPr lvl="1">
              <a:buSzPct val="75000"/>
              <a:defRPr/>
            </a:pPr>
            <a:endParaRPr lang="fr-FR" sz="1600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dirty="0"/>
              <a:t>Après chaque série d’E3C, l’élève peut consulter ses notes et ses copies annotées sur une plateforme dédiée</a:t>
            </a:r>
            <a:endParaRPr lang="fr-FR" altLang="fr-FR" dirty="0"/>
          </a:p>
        </p:txBody>
      </p:sp>
      <p:sp>
        <p:nvSpPr>
          <p:cNvPr id="20484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939E74-08DB-41CE-89DB-C8C40F7323B5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6555" y="4824941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fr-FR" dirty="0"/>
              <a:t>Réussir son contrôle continu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119313" y="1916114"/>
            <a:ext cx="3046412" cy="2028825"/>
          </a:xfrm>
        </p:spPr>
        <p:txBody>
          <a:bodyPr>
            <a:normAutofit lnSpcReduction="1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fr-FR" altLang="fr-FR" dirty="0">
                <a:latin typeface="Arial" pitchFamily="34" charset="0"/>
                <a:cs typeface="Arial" pitchFamily="34" charset="0"/>
              </a:rPr>
              <a:t>Plus d’informations sur  le site </a:t>
            </a:r>
            <a:r>
              <a:rPr lang="fr-FR" altLang="fr-FR" dirty="0">
                <a:latin typeface="Arial" pitchFamily="34" charset="0"/>
                <a:cs typeface="Arial" pitchFamily="34" charset="0"/>
                <a:hlinkClick r:id="rId2"/>
              </a:rPr>
              <a:t>Quand je passe le Bac </a:t>
            </a:r>
            <a:r>
              <a:rPr lang="fr-FR" altLang="fr-FR" dirty="0">
                <a:latin typeface="Arial" pitchFamily="34" charset="0"/>
                <a:cs typeface="Arial" pitchFamily="34" charset="0"/>
              </a:rPr>
              <a:t>pour bien se préparer aux épreuves du contrôle continu et comprendre ce qui est attendu lors de l’épreuve.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35A752-EB8C-4246-8751-570BCA26D941}" type="slidenum">
              <a:rPr lang="fr-FR" altLang="fr-FR" smtClean="0"/>
              <a:pPr/>
              <a:t>9</a:t>
            </a:fld>
            <a:endParaRPr lang="fr-FR" altLang="fr-FR"/>
          </a:p>
        </p:txBody>
      </p:sp>
      <p:pic>
        <p:nvPicPr>
          <p:cNvPr id="23557" name="Image 9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b="26266"/>
          <a:stretch>
            <a:fillRect/>
          </a:stretch>
        </p:blipFill>
        <p:spPr bwMode="auto">
          <a:xfrm>
            <a:off x="7385048" y="235745"/>
            <a:ext cx="2792413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154" y="1172369"/>
            <a:ext cx="2141538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2334</Words>
  <Application>Microsoft Office PowerPoint</Application>
  <PresentationFormat>Grand écran</PresentationFormat>
  <Paragraphs>429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5" baseType="lpstr">
      <vt:lpstr>Arial</vt:lpstr>
      <vt:lpstr>Arial</vt:lpstr>
      <vt:lpstr>Arial Black</vt:lpstr>
      <vt:lpstr>Arial Italic</vt:lpstr>
      <vt:lpstr>Calibri</vt:lpstr>
      <vt:lpstr>Cambria</vt:lpstr>
      <vt:lpstr>Century Gothic</vt:lpstr>
      <vt:lpstr>Wingdings</vt:lpstr>
      <vt:lpstr>Wingdings 3</vt:lpstr>
      <vt:lpstr>Secteur</vt:lpstr>
      <vt:lpstr>Réunion  nouveau BAC 2021 jeudi 13 février</vt:lpstr>
      <vt:lpstr>Présentation PowerPoint</vt:lpstr>
      <vt:lpstr>SOMMMAIRE </vt:lpstr>
      <vt:lpstr>Les épreuves du baccalauréat</vt:lpstr>
      <vt:lpstr>LES Épreuves du nouveau baccalauréat général</vt:lpstr>
      <vt:lpstr>LISTE DES ÉPREUVES EN VOIE GÉNÉRALE</vt:lpstr>
      <vt:lpstr>Les Sujets DES E3C sont issus d’une banque nationale de sujets </vt:lpstr>
      <vt:lpstr>La correction et l’harmonisation des E3C</vt:lpstr>
      <vt:lpstr>Réussir son contrôle continu</vt:lpstr>
      <vt:lpstr>LIVRET Scolaire et contrôle continu</vt:lpstr>
      <vt:lpstr>Mathématiques en Terminales</vt:lpstr>
      <vt:lpstr>En Terminales</vt:lpstr>
      <vt:lpstr>Organisation des mathématiques en Terminale</vt:lpstr>
      <vt:lpstr>Organisation des mathématiques en Terminale</vt:lpstr>
      <vt:lpstr>Organisation des mathématiques en Terminale</vt:lpstr>
      <vt:lpstr>LLCE ANGLAIS Terminales</vt:lpstr>
      <vt:lpstr>Objectif langue:  C1 : utilisateur autonome</vt:lpstr>
      <vt:lpstr>Objectif lecture </vt:lpstr>
      <vt:lpstr>Objectif cultureL</vt:lpstr>
      <vt:lpstr>Thématiques </vt:lpstr>
      <vt:lpstr>Objectif post bac </vt:lpstr>
      <vt:lpstr>Evaluation Baccalauréat</vt:lpstr>
      <vt:lpstr>SPE HISTOIRE, GEOGRAPHIE, GEOPOLITIQUE,  SCIENCES POLITIQUES</vt:lpstr>
      <vt:lpstr>Un programme</vt:lpstr>
      <vt:lpstr>Des perspectives </vt:lpstr>
      <vt:lpstr>Des exemples de couplage</vt:lpstr>
      <vt:lpstr>Des attendus </vt:lpstr>
      <vt:lpstr>Des méthodes </vt:lpstr>
      <vt:lpstr>Spécialité Physique – Chimie  en Terminale </vt:lpstr>
      <vt:lpstr>Thème 1 : Constitution et transformations de la matière </vt:lpstr>
      <vt:lpstr>Thème 2 : Mouvement et interactions </vt:lpstr>
      <vt:lpstr>Thème 3 : L’énergie : conversions et transferts </vt:lpstr>
      <vt:lpstr>Thème 4 : Ondes et signaux</vt:lpstr>
      <vt:lpstr>Conserver la spécialité  physique-chimie ?   </vt:lpstr>
      <vt:lpstr>Présentation PowerPoint</vt:lpstr>
      <vt:lpstr>Humanités,  Littérature et Philosophie  en Terminale </vt:lpstr>
      <vt:lpstr>Le programme</vt:lpstr>
      <vt:lpstr>Les compétences travaillées</vt:lpstr>
      <vt:lpstr>Les combinaisons en Première</vt:lpstr>
      <vt:lpstr>Les possibilités en Terminale - 1</vt:lpstr>
      <vt:lpstr>Les possibilités en Terminale - 2</vt:lpstr>
      <vt:lpstr>L’orientation</vt:lpstr>
      <vt:lpstr>Les sciences économiques et sociales</vt:lpstr>
      <vt:lpstr>En Terminale</vt:lpstr>
      <vt:lpstr>Les binômes de spécialités les plus adaptés</vt:lpstr>
      <vt:lpstr>Exemples de métiers :  </vt:lpstr>
      <vt:lpstr>Sciences de la Vie et de la Terre</vt:lpstr>
      <vt:lpstr>Présentation PowerPoint</vt:lpstr>
      <vt:lpstr> Thème 1 : La Terre, la vie et l’organisation du vivant</vt:lpstr>
      <vt:lpstr>Thème 2 : Les enjeux contemporains de la planète</vt:lpstr>
      <vt:lpstr>Thème 3 : Corps humain et santé</vt:lpstr>
      <vt:lpstr>POUR QUELS TYPES DE METIERS 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diarra</dc:creator>
  <cp:lastModifiedBy>marion diarra</cp:lastModifiedBy>
  <cp:revision>15</cp:revision>
  <dcterms:created xsi:type="dcterms:W3CDTF">2020-02-11T21:24:04Z</dcterms:created>
  <dcterms:modified xsi:type="dcterms:W3CDTF">2020-02-17T12:13:27Z</dcterms:modified>
</cp:coreProperties>
</file>